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e2bb57053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g10e2bb57053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e2bb57053_0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За счет разделения на группы поддерживать дисциплину и становится на порядок легче.</a:t>
            </a:r>
            <a:endParaRPr/>
          </a:p>
        </p:txBody>
      </p:sp>
      <p:sp>
        <p:nvSpPr>
          <p:cNvPr id="151" name="Google Shape;151;g10e2bb57053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e2bb57053_0_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Без пауз отдыха падает скорость спортсменов, ухудшается техника, накапливается усталость, что мешает правильному освоению технических элементов. Становится невозможным развитие скоростных и координационных способностей. Разумные же паузы работы и отдыха способствуют формированию физических качеств, обеспечивают восстановление, приводит тренировочные нагрузки к условиям соревнований.</a:t>
            </a:r>
            <a:endParaRPr sz="14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В идеальных условиях в одном упражнении мы можем решить 4 задачи:</a:t>
            </a:r>
            <a:endParaRPr sz="1400">
              <a:solidFill>
                <a:schemeClr val="dk1"/>
              </a:solidFill>
              <a:latin typeface="Times New Roman"/>
              <a:ea typeface="Times New Roman"/>
              <a:cs typeface="Times New Roman"/>
              <a:sym typeface="Times New Roman"/>
            </a:endParaRPr>
          </a:p>
          <a:p>
            <a:pPr indent="-317500" lvl="0" marL="457200" rtl="0" algn="just">
              <a:lnSpc>
                <a:spcPct val="115000"/>
              </a:lnSpc>
              <a:spcBef>
                <a:spcPts val="0"/>
              </a:spcBef>
              <a:spcAft>
                <a:spcPts val="0"/>
              </a:spcAft>
              <a:buClr>
                <a:schemeClr val="dk1"/>
              </a:buClr>
              <a:buSzPts val="1400"/>
              <a:buFont typeface="Times New Roman"/>
              <a:buAutoNum type="arabicParenR"/>
            </a:pPr>
            <a:r>
              <a:rPr lang="en-US" sz="1400">
                <a:solidFill>
                  <a:schemeClr val="dk1"/>
                </a:solidFill>
                <a:latin typeface="Times New Roman"/>
                <a:ea typeface="Times New Roman"/>
                <a:cs typeface="Times New Roman"/>
                <a:sym typeface="Times New Roman"/>
              </a:rPr>
              <a:t>развивать физические качества</a:t>
            </a:r>
            <a:endParaRPr sz="1400">
              <a:solidFill>
                <a:schemeClr val="dk1"/>
              </a:solidFill>
              <a:latin typeface="Times New Roman"/>
              <a:ea typeface="Times New Roman"/>
              <a:cs typeface="Times New Roman"/>
              <a:sym typeface="Times New Roman"/>
            </a:endParaRPr>
          </a:p>
          <a:p>
            <a:pPr indent="-317500" lvl="0" marL="457200" rtl="0" algn="just">
              <a:lnSpc>
                <a:spcPct val="115000"/>
              </a:lnSpc>
              <a:spcBef>
                <a:spcPts val="0"/>
              </a:spcBef>
              <a:spcAft>
                <a:spcPts val="0"/>
              </a:spcAft>
              <a:buClr>
                <a:schemeClr val="dk1"/>
              </a:buClr>
              <a:buSzPts val="1400"/>
              <a:buFont typeface="Times New Roman"/>
              <a:buAutoNum type="arabicParenR"/>
            </a:pPr>
            <a:r>
              <a:rPr lang="en-US" sz="1400">
                <a:solidFill>
                  <a:schemeClr val="dk1"/>
                </a:solidFill>
                <a:latin typeface="Times New Roman"/>
                <a:ea typeface="Times New Roman"/>
                <a:cs typeface="Times New Roman"/>
                <a:sym typeface="Times New Roman"/>
              </a:rPr>
              <a:t>совершенствовать технику катания и владения клюшкой</a:t>
            </a:r>
            <a:endParaRPr sz="1400">
              <a:solidFill>
                <a:schemeClr val="dk1"/>
              </a:solidFill>
              <a:latin typeface="Times New Roman"/>
              <a:ea typeface="Times New Roman"/>
              <a:cs typeface="Times New Roman"/>
              <a:sym typeface="Times New Roman"/>
            </a:endParaRPr>
          </a:p>
          <a:p>
            <a:pPr indent="-317500" lvl="0" marL="457200" rtl="0" algn="just">
              <a:lnSpc>
                <a:spcPct val="115000"/>
              </a:lnSpc>
              <a:spcBef>
                <a:spcPts val="0"/>
              </a:spcBef>
              <a:spcAft>
                <a:spcPts val="0"/>
              </a:spcAft>
              <a:buClr>
                <a:schemeClr val="dk1"/>
              </a:buClr>
              <a:buSzPts val="1400"/>
              <a:buFont typeface="Times New Roman"/>
              <a:buAutoNum type="arabicParenR"/>
            </a:pPr>
            <a:r>
              <a:rPr lang="en-US" sz="1400">
                <a:solidFill>
                  <a:schemeClr val="dk1"/>
                </a:solidFill>
                <a:latin typeface="Times New Roman"/>
                <a:ea typeface="Times New Roman"/>
                <a:cs typeface="Times New Roman"/>
                <a:sym typeface="Times New Roman"/>
              </a:rPr>
              <a:t>формировать внимание, память, игровое мышление</a:t>
            </a:r>
            <a:endParaRPr sz="1400">
              <a:solidFill>
                <a:schemeClr val="dk1"/>
              </a:solidFill>
              <a:latin typeface="Times New Roman"/>
              <a:ea typeface="Times New Roman"/>
              <a:cs typeface="Times New Roman"/>
              <a:sym typeface="Times New Roman"/>
            </a:endParaRPr>
          </a:p>
          <a:p>
            <a:pPr indent="-317500" lvl="0" marL="457200" rtl="0" algn="just">
              <a:lnSpc>
                <a:spcPct val="115000"/>
              </a:lnSpc>
              <a:spcBef>
                <a:spcPts val="0"/>
              </a:spcBef>
              <a:spcAft>
                <a:spcPts val="0"/>
              </a:spcAft>
              <a:buClr>
                <a:schemeClr val="dk1"/>
              </a:buClr>
              <a:buSzPts val="1400"/>
              <a:buFont typeface="Times New Roman"/>
              <a:buAutoNum type="arabicParenR"/>
            </a:pPr>
            <a:r>
              <a:rPr lang="en-US" sz="1400">
                <a:solidFill>
                  <a:schemeClr val="dk1"/>
                </a:solidFill>
                <a:latin typeface="Times New Roman"/>
                <a:ea typeface="Times New Roman"/>
                <a:cs typeface="Times New Roman"/>
                <a:sym typeface="Times New Roman"/>
              </a:rPr>
              <a:t>в более старших возрастах решать вопросы тактической подготовки (при упражнениях 1х1 развивать индивидуальные тактические навыки атаки (контроль дистанции, выбор позиции, обыгрыш игрока, смена ритма, умение забивать голы) навыки обороны (выбор позиции, отбор шайбы, начало атаки)</a:t>
            </a:r>
            <a:endParaRPr sz="1400"/>
          </a:p>
        </p:txBody>
      </p:sp>
      <p:sp>
        <p:nvSpPr>
          <p:cNvPr id="161" name="Google Shape;161;g10e2bb57053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0e2bb57053_0_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10e2bb57053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e2bb57053_0_9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Скука мешает росту, поэтому задания должны вызывать интерес, быть вызовом ребенку. </a:t>
            </a:r>
            <a:r>
              <a:rPr b="1" lang="en-US" sz="1400">
                <a:solidFill>
                  <a:schemeClr val="dk1"/>
                </a:solidFill>
                <a:latin typeface="Times New Roman"/>
                <a:ea typeface="Times New Roman"/>
                <a:cs typeface="Times New Roman"/>
                <a:sym typeface="Times New Roman"/>
              </a:rPr>
              <a:t>Интерес</a:t>
            </a:r>
            <a:r>
              <a:rPr lang="en-US" sz="1400">
                <a:solidFill>
                  <a:schemeClr val="dk1"/>
                </a:solidFill>
                <a:latin typeface="Times New Roman"/>
                <a:ea typeface="Times New Roman"/>
                <a:cs typeface="Times New Roman"/>
                <a:sym typeface="Times New Roman"/>
              </a:rPr>
              <a:t> можно вызвать новым инвентарем, условиями, упражнениями и которые сложны для исполнения, но не невыполнимы. Слишком простые или слишком сложные задания вызывают скуку, проблемы с дисциплиной и низкий тренировочный эффект. </a:t>
            </a:r>
            <a:r>
              <a:rPr b="1" lang="en-US" sz="1400">
                <a:solidFill>
                  <a:schemeClr val="dk1"/>
                </a:solidFill>
                <a:latin typeface="Times New Roman"/>
                <a:ea typeface="Times New Roman"/>
                <a:cs typeface="Times New Roman"/>
                <a:sym typeface="Times New Roman"/>
              </a:rPr>
              <a:t>Вызов</a:t>
            </a:r>
            <a:r>
              <a:rPr lang="en-US" sz="1400">
                <a:solidFill>
                  <a:schemeClr val="dk1"/>
                </a:solidFill>
                <a:latin typeface="Times New Roman"/>
                <a:ea typeface="Times New Roman"/>
                <a:cs typeface="Times New Roman"/>
                <a:sym typeface="Times New Roman"/>
              </a:rPr>
              <a:t> ребенку бросают новые задания, эстафеты, мини игры и короткие игры с партнерами на сотрудничество и соперничество.</a:t>
            </a:r>
            <a:endParaRPr sz="600"/>
          </a:p>
        </p:txBody>
      </p:sp>
      <p:sp>
        <p:nvSpPr>
          <p:cNvPr id="181" name="Google Shape;181;g10e2bb57053_0_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0e2bb57053_0_8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Есть вопросы и по дисциплине, и  интенсивности и подбору упражнений. Но при такой организации гораздо легче научиться выполнять элементы чем при предыдущей, а тренеру гораздо проще контролировать порядок на станциях</a:t>
            </a:r>
            <a:endParaRPr/>
          </a:p>
        </p:txBody>
      </p:sp>
      <p:sp>
        <p:nvSpPr>
          <p:cNvPr id="191" name="Google Shape;191;g10e2bb57053_0_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0e2bb57053_0_1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10e2bb57053_0_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13f2944bd8_0_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Показ упражнения тренером, дисциплина, маленькие группы, короткое задание.</a:t>
            </a:r>
            <a:endParaRPr/>
          </a:p>
        </p:txBody>
      </p:sp>
      <p:sp>
        <p:nvSpPr>
          <p:cNvPr id="210" name="Google Shape;210;g113f2944bd8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3f2944bd8_0_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Тренер пока еще стоит и мало показывает, но организация используемый инвентарь, и решаемые задачи в одном упражнении позволяют отнести видео к хорошим тренировкам.</a:t>
            </a:r>
            <a:endParaRPr/>
          </a:p>
        </p:txBody>
      </p:sp>
      <p:sp>
        <p:nvSpPr>
          <p:cNvPr id="220" name="Google Shape;220;g113f2944bd8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3f2944bd8_0_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113f2944bd8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3f2944bd8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a:t>Игроки при ограниченном времени льда не должны тратить время на сидение и выслушивание тренера.</a:t>
            </a:r>
            <a:endParaRPr/>
          </a:p>
          <a:p>
            <a:pPr indent="-317500" lvl="0" marL="457200" rtl="0" algn="l">
              <a:spcBef>
                <a:spcPts val="0"/>
              </a:spcBef>
              <a:spcAft>
                <a:spcPts val="0"/>
              </a:spcAft>
              <a:buSzPts val="1400"/>
              <a:buAutoNum type="arabicPeriod"/>
            </a:pPr>
            <a:r>
              <a:rPr lang="en-US"/>
              <a:t>На объяснение в идеальных условиях нужно тратить не более 1 минуты. Все остальное нужно решать в индивидуальном порядке.</a:t>
            </a:r>
            <a:endParaRPr/>
          </a:p>
          <a:p>
            <a:pPr indent="-317500" lvl="0" marL="457200" rtl="0" algn="l">
              <a:spcBef>
                <a:spcPts val="0"/>
              </a:spcBef>
              <a:spcAft>
                <a:spcPts val="0"/>
              </a:spcAft>
              <a:buSzPts val="1400"/>
              <a:buAutoNum type="arabicPeriod"/>
            </a:pPr>
            <a:r>
              <a:rPr lang="en-US"/>
              <a:t>Если во время упражнения на начале стоит  больше 5 игроков то скорее всего это упражнение плохо организовано или время выполнения слишком большое.</a:t>
            </a:r>
            <a:endParaRPr/>
          </a:p>
          <a:p>
            <a:pPr indent="-317500" lvl="0" marL="457200" rtl="0" algn="l">
              <a:spcBef>
                <a:spcPts val="0"/>
              </a:spcBef>
              <a:spcAft>
                <a:spcPts val="0"/>
              </a:spcAft>
              <a:buSzPts val="1400"/>
              <a:buAutoNum type="arabicPeriod"/>
            </a:pPr>
            <a:r>
              <a:rPr lang="en-US"/>
              <a:t>В упражнениях нужно стремиться максимально задействовать, движения с шайбой без ущерба для техники катания на коньках</a:t>
            </a:r>
            <a:endParaRPr/>
          </a:p>
          <a:p>
            <a:pPr indent="-317500" lvl="0" marL="457200" rtl="0" algn="l">
              <a:spcBef>
                <a:spcPts val="0"/>
              </a:spcBef>
              <a:spcAft>
                <a:spcPts val="0"/>
              </a:spcAft>
              <a:buSzPts val="1400"/>
              <a:buAutoNum type="arabicPeriod"/>
            </a:pPr>
            <a:r>
              <a:rPr lang="en-US"/>
              <a:t>В начале обучения мы ставим минимальное количество задач на упражнение (прокат на одной ноге, или только внутреннем ребре). По мере освоения упражнений и техники катания мы добавляем элементы в упражнения, переходы лицом и спиной, ведение шайбы, бросок, но с правильно расставленными акцентами. Упражнение должно быть понятным и напоминать светофор а не елочную гирлянду где много всего понатыкано и не понятно что как и зачем.</a:t>
            </a:r>
            <a:endParaRPr/>
          </a:p>
        </p:txBody>
      </p:sp>
      <p:sp>
        <p:nvSpPr>
          <p:cNvPr id="66" name="Google Shape;66;g113f2944bd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13f2944bd8_0_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Огромным плюсом этой тренировки является использование инвентаря в виде минибортиков и мячей. Это помогает включить детей в тренировочный процесс, каждый ребенок может преодолеть препятствие по заданию тренера строго определенным образом (обучение катанию) и только потом забить гол. Это готовит детей к игре в хоккей ведь самое важно это </a:t>
            </a:r>
            <a:r>
              <a:rPr lang="en-US"/>
              <a:t>все же</a:t>
            </a:r>
            <a:r>
              <a:rPr lang="en-US"/>
              <a:t> сколько голов забито, а не как красиво каталась команда.</a:t>
            </a:r>
            <a:endParaRPr/>
          </a:p>
        </p:txBody>
      </p:sp>
      <p:sp>
        <p:nvSpPr>
          <p:cNvPr id="240" name="Google Shape;240;g113f2944bd8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3f2944bd8_0_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Возможно, если бы тренер сделал меньше элементов на каждой станции то у детей выросла бы скорость выполнения и качество. Но даже так организация и количество технических элементов это несомненный плюс такой тренировки.</a:t>
            </a:r>
            <a:endParaRPr/>
          </a:p>
        </p:txBody>
      </p:sp>
      <p:sp>
        <p:nvSpPr>
          <p:cNvPr id="250" name="Google Shape;250;g113f2944bd8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13f2944bd8_0_9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 формы организации и 2 разных возраста на льду. Слева учащиеся организованы и при исправлении недочетов могут учиться и осваивать навыки не мешая друг-другу задействуя всю площадку. Справа можно организовать детей в теории чтобы каждый делал на полосе препятствий не мешая друг другу, но на практике я не видел как при такой форме организации можно обеспечить и дисциплину и обучающий момент. </a:t>
            </a:r>
            <a:endParaRPr/>
          </a:p>
        </p:txBody>
      </p:sp>
      <p:sp>
        <p:nvSpPr>
          <p:cNvPr id="260" name="Google Shape;260;g113f2944bd8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13f2944bd8_0_1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113f2944bd8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13f2944bd8_0_8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113f2944bd8_0_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13f2944bd8_0_1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Основная проблема - это большая пауза отдыха в группах, если использовать центральную зону и там добавить станцию, то вопрос может быть решен.</a:t>
            </a:r>
            <a:endParaRPr/>
          </a:p>
        </p:txBody>
      </p:sp>
      <p:sp>
        <p:nvSpPr>
          <p:cNvPr id="290" name="Google Shape;290;g113f2944bd8_0_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13f2944bd8_0_1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Разминка перед игровой тренировкой может выполняться в 2-х группах, это позволит задействовать 2-х тренеров и обе части ледовой площадки.</a:t>
            </a:r>
            <a:endParaRPr/>
          </a:p>
        </p:txBody>
      </p:sp>
      <p:sp>
        <p:nvSpPr>
          <p:cNvPr id="300" name="Google Shape;300;g113f2944bd8_0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13f2944bd8_0_1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Тренировка могла бы быть высокого уровня если бы группы не мешали друг другу и выполняли задание на своих половинах. Во всем остальном присутствуют признаки хорошей тренировки:</a:t>
            </a:r>
            <a:endParaRPr/>
          </a:p>
          <a:p>
            <a:pPr indent="-317500" lvl="0" marL="457200" rtl="0" algn="l">
              <a:spcBef>
                <a:spcPts val="0"/>
              </a:spcBef>
              <a:spcAft>
                <a:spcPts val="0"/>
              </a:spcAft>
              <a:buSzPts val="1400"/>
              <a:buChar char="-"/>
            </a:pPr>
            <a:r>
              <a:rPr lang="en-US"/>
              <a:t>инвентарь</a:t>
            </a:r>
            <a:endParaRPr/>
          </a:p>
          <a:p>
            <a:pPr indent="-317500" lvl="0" marL="457200" rtl="0" algn="l">
              <a:spcBef>
                <a:spcPts val="0"/>
              </a:spcBef>
              <a:spcAft>
                <a:spcPts val="0"/>
              </a:spcAft>
              <a:buSzPts val="1400"/>
              <a:buChar char="-"/>
            </a:pPr>
            <a:r>
              <a:rPr lang="en-US"/>
              <a:t>минигруппы</a:t>
            </a:r>
            <a:endParaRPr/>
          </a:p>
          <a:p>
            <a:pPr indent="-317500" lvl="0" marL="457200" rtl="0" algn="l">
              <a:spcBef>
                <a:spcPts val="0"/>
              </a:spcBef>
              <a:spcAft>
                <a:spcPts val="0"/>
              </a:spcAft>
              <a:buSzPts val="1400"/>
              <a:buChar char="-"/>
            </a:pPr>
            <a:r>
              <a:rPr lang="en-US"/>
              <a:t>совместное выполненине нескольких элементов в одном задании</a:t>
            </a:r>
            <a:endParaRPr/>
          </a:p>
        </p:txBody>
      </p:sp>
      <p:sp>
        <p:nvSpPr>
          <p:cNvPr id="310" name="Google Shape;310;g113f2944bd8_0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3f2944bd8_0_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Как бы тренер не вкладывался очень сложно научить детей при таком количестве на льду и такой организации. Но выход есть в следующем видео</a:t>
            </a:r>
            <a:endParaRPr/>
          </a:p>
        </p:txBody>
      </p:sp>
      <p:sp>
        <p:nvSpPr>
          <p:cNvPr id="320" name="Google Shape;320;g113f2944bd8_0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13f2944bd8_0_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Такая форма уже позволяет детям выполнять элементы, а тренер может контролировать исполнение и исправлять ошибки. А изменилось лишь расположение групп наличие инвентаря.</a:t>
            </a:r>
            <a:endParaRPr/>
          </a:p>
        </p:txBody>
      </p:sp>
      <p:sp>
        <p:nvSpPr>
          <p:cNvPr id="330" name="Google Shape;330;g113f2944bd8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13f2944bd8_0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113f2944bd8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1d5c368db_0_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just">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Я надеюсь, что это видео правильно воспримет большинство и каждый сможет узнать себя. Бывают разные тренировки в которых что-то получается, а что-то нет, но даже если все идет кувырком и не так как мы этого хотим нужно остановиться и задать вопрос в первую очередь себе: какие этапы в обучении я пропустил, и почему дети не делают то что от них требуется.</a:t>
            </a:r>
            <a:endParaRPr sz="1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rPr lang="en-US" sz="1400">
                <a:solidFill>
                  <a:schemeClr val="dk1"/>
                </a:solidFill>
                <a:latin typeface="Times New Roman"/>
                <a:ea typeface="Times New Roman"/>
                <a:cs typeface="Times New Roman"/>
                <a:sym typeface="Times New Roman"/>
              </a:rPr>
              <a:t>Тренер может быть яркой личностью, но тренировка это не стендап. Поэтому объяснение (в идеальной ситуации) не должно длиться больше 60 секунд. Остановки всего тренировочного процесса нужны только для исправления ошибки которую допускают 90% занимающихся. Во всех остальных случаях продуктивнее индивидуальные рекомендации и исправление без остановки всех учеников.</a:t>
            </a:r>
            <a:endParaRPr sz="1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1400">
                <a:solidFill>
                  <a:schemeClr val="dk1"/>
                </a:solidFill>
                <a:latin typeface="Times New Roman"/>
                <a:ea typeface="Times New Roman"/>
                <a:cs typeface="Times New Roman"/>
                <a:sym typeface="Times New Roman"/>
              </a:rPr>
              <a:t>Грубая ошибка останавливать всех ради исправления элемента, который делает неправильно 5 из 25. Гораздо больший эффект будет если объяснить индивидуально и проверить исполнение.</a:t>
            </a:r>
            <a:endParaRPr sz="1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p:txBody>
      </p:sp>
      <p:sp>
        <p:nvSpPr>
          <p:cNvPr id="84" name="Google Shape;84;g111d5c368db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6dbf260fe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AutoNum type="arabicPeriod"/>
            </a:pPr>
            <a:r>
              <a:rPr lang="en-US"/>
              <a:t>Очень часто главный тренер становится в центр и купается во внимании воспитанников и рассказывает им о жизни и хоккее. В это время дети сидят на льду или за бортом, но не тренируют навыки. Еще один вариант это когда увидев ошибку у “своего” спортсмена тренер останавливает всех и всем объясняет ошибку этого ребенка.</a:t>
            </a:r>
            <a:endParaRPr/>
          </a:p>
          <a:p>
            <a:pPr indent="-317500" lvl="0" marL="457200" rtl="0" algn="l">
              <a:spcBef>
                <a:spcPts val="0"/>
              </a:spcBef>
              <a:spcAft>
                <a:spcPts val="0"/>
              </a:spcAft>
              <a:buSzPts val="1400"/>
              <a:buAutoNum type="arabicPeriod"/>
            </a:pPr>
            <a:r>
              <a:rPr lang="en-US"/>
              <a:t>Дисциплина это самая главная характеристика учебного процесса, только при условии что дети слушают тренера, ответственно подходят к выполнению и началу упражнения тренер будет заниматься тренировкой детей и исправлением их ошибок.</a:t>
            </a:r>
            <a:endParaRPr/>
          </a:p>
          <a:p>
            <a:pPr indent="-317500" lvl="0" marL="457200" rtl="0" algn="l">
              <a:spcBef>
                <a:spcPts val="0"/>
              </a:spcBef>
              <a:spcAft>
                <a:spcPts val="0"/>
              </a:spcAft>
              <a:buSzPts val="1400"/>
              <a:buAutoNum type="arabicPeriod"/>
            </a:pPr>
            <a:r>
              <a:rPr lang="en-US"/>
              <a:t>Каждый ребенок знает и понимает свою роль в команде, тренировке и упражнении. Ему интересно потому, что тренер дает сложные, но посильные упражнения требования к выполнению понятны, а соревновательный процесс грамотно включен в структуру тренировки</a:t>
            </a:r>
            <a:endParaRPr/>
          </a:p>
          <a:p>
            <a:pPr indent="-317500" lvl="0" marL="457200" rtl="0" algn="l">
              <a:spcBef>
                <a:spcPts val="0"/>
              </a:spcBef>
              <a:spcAft>
                <a:spcPts val="0"/>
              </a:spcAft>
              <a:buSzPts val="1400"/>
              <a:buAutoNum type="arabicPeriod"/>
            </a:pPr>
            <a:r>
              <a:rPr lang="en-US"/>
              <a:t>Тренировка начинается с подготовительной части, задачи решаются в основной, заключительная часть плавно выводит занимающихся из тренировочного режима</a:t>
            </a:r>
            <a:endParaRPr/>
          </a:p>
          <a:p>
            <a:pPr indent="-317500" lvl="0" marL="457200" rtl="0" algn="l">
              <a:spcBef>
                <a:spcPts val="0"/>
              </a:spcBef>
              <a:spcAft>
                <a:spcPts val="0"/>
              </a:spcAft>
              <a:buSzPts val="1400"/>
              <a:buAutoNum type="arabicPeriod"/>
            </a:pPr>
            <a:r>
              <a:rPr lang="en-US"/>
              <a:t>Если задачи занятия прописаны и тренер знает последовательность освоения элементов и грамотно использует подводящие упражнения, то каждое последующее упражнение тренировочного процесса это логическое продолжение предыдущего (катание-ведение-передачи-единоборства-хоккей)</a:t>
            </a:r>
            <a:endParaRPr/>
          </a:p>
          <a:p>
            <a:pPr indent="-317500" lvl="0" marL="457200" rtl="0" algn="l">
              <a:spcBef>
                <a:spcPts val="0"/>
              </a:spcBef>
              <a:spcAft>
                <a:spcPts val="0"/>
              </a:spcAft>
              <a:buSzPts val="1400"/>
              <a:buAutoNum type="arabicPeriod"/>
            </a:pPr>
            <a:r>
              <a:rPr lang="en-US"/>
              <a:t>Развитие физических качеств - это процесс который происходит на каждой тренировке хотим мы того или нет. Паузы отдыха, время работы и интенсивность(насколько быстро движется или насколько сильно напрягается спортсмен)  определяют то качество, которое развивается в данном упражнении в конкретный момент времени.</a:t>
            </a:r>
            <a:endParaRPr/>
          </a:p>
        </p:txBody>
      </p:sp>
      <p:sp>
        <p:nvSpPr>
          <p:cNvPr id="94" name="Google Shape;94;gd6dbf260fe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e2bb57053_0_1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10e2bb57053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e2bb57053_0_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Работа с дисциплиной важная часть учебно-тренировочного процесса, но часто проблемы с дисциплиной исходят от плохой организации, отсутствия инвентаря и неправильно выстроенного процесса обучения. Но даже плохая дисциплина не повод унижать детей.</a:t>
            </a:r>
            <a:endParaRPr/>
          </a:p>
        </p:txBody>
      </p:sp>
      <p:sp>
        <p:nvSpPr>
          <p:cNvPr id="112" name="Google Shape;112;g10e2bb57053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e2bb57053_0_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То же самое задание то же количество тренеров но иная форма организации дает совсем другой эффект.</a:t>
            </a:r>
            <a:endParaRPr/>
          </a:p>
        </p:txBody>
      </p:sp>
      <p:sp>
        <p:nvSpPr>
          <p:cNvPr id="122" name="Google Shape;122;g10e2bb57053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e2bb57053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10e2bb57053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p:cSld name="Заголовок и объект">
    <p:spTree>
      <p:nvGrpSpPr>
        <p:cNvPr id="50" name="Shape 50"/>
        <p:cNvGrpSpPr/>
        <p:nvPr/>
      </p:nvGrpSpPr>
      <p:grpSpPr>
        <a:xfrm>
          <a:off x="0" y="0"/>
          <a:ext cx="0" cy="0"/>
          <a:chOff x="0" y="0"/>
          <a:chExt cx="0" cy="0"/>
        </a:xfrm>
      </p:grpSpPr>
      <p:sp>
        <p:nvSpPr>
          <p:cNvPr id="51" name="Google Shape;51;p13"/>
          <p:cNvSpPr txBox="1"/>
          <p:nvPr>
            <p:ph type="title"/>
          </p:nvPr>
        </p:nvSpPr>
        <p:spPr>
          <a:xfrm>
            <a:off x="628650" y="365125"/>
            <a:ext cx="7886700" cy="1325700"/>
          </a:xfrm>
          <a:prstGeom prst="rect">
            <a:avLst/>
          </a:prstGeom>
          <a:noFill/>
          <a:ln>
            <a:noFill/>
          </a:ln>
        </p:spPr>
        <p:txBody>
          <a:bodyPr anchorCtr="0" anchor="ctr" bIns="45700" lIns="45700" spcFirstLastPara="1" rIns="45700" wrap="square" tIns="45700">
            <a:normAutofit/>
          </a:bodyPr>
          <a:lstStyle>
            <a:lvl1pPr lvl="0" rtl="0" algn="l">
              <a:lnSpc>
                <a:spcPct val="90000"/>
              </a:lnSpc>
              <a:spcBef>
                <a:spcPts val="0"/>
              </a:spcBef>
              <a:spcAft>
                <a:spcPts val="0"/>
              </a:spcAft>
              <a:buClr>
                <a:srgbClr val="000000"/>
              </a:buClr>
              <a:buSzPts val="1800"/>
              <a:buNone/>
              <a:defRPr/>
            </a:lvl1pPr>
            <a:lvl2pPr lvl="1" rtl="0" algn="l">
              <a:lnSpc>
                <a:spcPct val="90000"/>
              </a:lnSpc>
              <a:spcBef>
                <a:spcPts val="0"/>
              </a:spcBef>
              <a:spcAft>
                <a:spcPts val="0"/>
              </a:spcAft>
              <a:buClr>
                <a:srgbClr val="000000"/>
              </a:buClr>
              <a:buSzPts val="1800"/>
              <a:buNone/>
              <a:defRPr/>
            </a:lvl2pPr>
            <a:lvl3pPr lvl="2" rtl="0" algn="l">
              <a:lnSpc>
                <a:spcPct val="90000"/>
              </a:lnSpc>
              <a:spcBef>
                <a:spcPts val="0"/>
              </a:spcBef>
              <a:spcAft>
                <a:spcPts val="0"/>
              </a:spcAft>
              <a:buClr>
                <a:srgbClr val="000000"/>
              </a:buClr>
              <a:buSzPts val="1800"/>
              <a:buNone/>
              <a:defRPr/>
            </a:lvl3pPr>
            <a:lvl4pPr lvl="3" rtl="0" algn="l">
              <a:lnSpc>
                <a:spcPct val="90000"/>
              </a:lnSpc>
              <a:spcBef>
                <a:spcPts val="0"/>
              </a:spcBef>
              <a:spcAft>
                <a:spcPts val="0"/>
              </a:spcAft>
              <a:buClr>
                <a:srgbClr val="000000"/>
              </a:buClr>
              <a:buSzPts val="1800"/>
              <a:buNone/>
              <a:defRPr/>
            </a:lvl4pPr>
            <a:lvl5pPr lvl="4" rtl="0" algn="l">
              <a:lnSpc>
                <a:spcPct val="90000"/>
              </a:lnSpc>
              <a:spcBef>
                <a:spcPts val="0"/>
              </a:spcBef>
              <a:spcAft>
                <a:spcPts val="0"/>
              </a:spcAft>
              <a:buClr>
                <a:srgbClr val="000000"/>
              </a:buClr>
              <a:buSzPts val="1800"/>
              <a:buNone/>
              <a:defRPr/>
            </a:lvl5pPr>
            <a:lvl6pPr lvl="5" rtl="0" algn="l">
              <a:lnSpc>
                <a:spcPct val="90000"/>
              </a:lnSpc>
              <a:spcBef>
                <a:spcPts val="0"/>
              </a:spcBef>
              <a:spcAft>
                <a:spcPts val="0"/>
              </a:spcAft>
              <a:buClr>
                <a:srgbClr val="000000"/>
              </a:buClr>
              <a:buSzPts val="1800"/>
              <a:buNone/>
              <a:defRPr/>
            </a:lvl6pPr>
            <a:lvl7pPr lvl="6" rtl="0" algn="l">
              <a:lnSpc>
                <a:spcPct val="90000"/>
              </a:lnSpc>
              <a:spcBef>
                <a:spcPts val="0"/>
              </a:spcBef>
              <a:spcAft>
                <a:spcPts val="0"/>
              </a:spcAft>
              <a:buClr>
                <a:srgbClr val="000000"/>
              </a:buClr>
              <a:buSzPts val="1800"/>
              <a:buNone/>
              <a:defRPr/>
            </a:lvl7pPr>
            <a:lvl8pPr lvl="7" rtl="0" algn="l">
              <a:lnSpc>
                <a:spcPct val="90000"/>
              </a:lnSpc>
              <a:spcBef>
                <a:spcPts val="0"/>
              </a:spcBef>
              <a:spcAft>
                <a:spcPts val="0"/>
              </a:spcAft>
              <a:buClr>
                <a:srgbClr val="000000"/>
              </a:buClr>
              <a:buSzPts val="1800"/>
              <a:buNone/>
              <a:defRPr/>
            </a:lvl8pPr>
            <a:lvl9pPr lvl="8" rtl="0" algn="l">
              <a:lnSpc>
                <a:spcPct val="90000"/>
              </a:lnSpc>
              <a:spcBef>
                <a:spcPts val="0"/>
              </a:spcBef>
              <a:spcAft>
                <a:spcPts val="0"/>
              </a:spcAft>
              <a:buClr>
                <a:srgbClr val="000000"/>
              </a:buClr>
              <a:buSzPts val="1800"/>
              <a:buNone/>
              <a:defRPr/>
            </a:lvl9pPr>
          </a:lstStyle>
          <a:p/>
        </p:txBody>
      </p:sp>
      <p:sp>
        <p:nvSpPr>
          <p:cNvPr id="52" name="Google Shape;52;p13"/>
          <p:cNvSpPr txBox="1"/>
          <p:nvPr>
            <p:ph idx="1" type="body"/>
          </p:nvPr>
        </p:nvSpPr>
        <p:spPr>
          <a:xfrm>
            <a:off x="628650" y="1825625"/>
            <a:ext cx="7886700" cy="4351200"/>
          </a:xfrm>
          <a:prstGeom prst="rect">
            <a:avLst/>
          </a:prstGeom>
          <a:noFill/>
          <a:ln>
            <a:noFill/>
          </a:ln>
        </p:spPr>
        <p:txBody>
          <a:bodyPr anchorCtr="0" anchor="t" bIns="45700" lIns="45700" spcFirstLastPara="1" rIns="45700" wrap="square" tIns="45700">
            <a:normAutofit/>
          </a:bodyPr>
          <a:lstStyle>
            <a:lvl1pPr indent="-342900" lvl="0" marL="457200" rtl="0" algn="l">
              <a:lnSpc>
                <a:spcPct val="90000"/>
              </a:lnSpc>
              <a:spcBef>
                <a:spcPts val="1000"/>
              </a:spcBef>
              <a:spcAft>
                <a:spcPts val="0"/>
              </a:spcAft>
              <a:buClr>
                <a:srgbClr val="000000"/>
              </a:buClr>
              <a:buSzPts val="1800"/>
              <a:buChar char="●"/>
              <a:defRPr/>
            </a:lvl1pPr>
            <a:lvl2pPr indent="-342900" lvl="1" marL="914400" rtl="0" algn="l">
              <a:lnSpc>
                <a:spcPct val="90000"/>
              </a:lnSpc>
              <a:spcBef>
                <a:spcPts val="1000"/>
              </a:spcBef>
              <a:spcAft>
                <a:spcPts val="0"/>
              </a:spcAft>
              <a:buClr>
                <a:srgbClr val="000000"/>
              </a:buClr>
              <a:buSzPts val="1800"/>
              <a:buChar char="○"/>
              <a:defRPr/>
            </a:lvl2pPr>
            <a:lvl3pPr indent="-342900" lvl="2" marL="1371600" rtl="0" algn="l">
              <a:lnSpc>
                <a:spcPct val="90000"/>
              </a:lnSpc>
              <a:spcBef>
                <a:spcPts val="1000"/>
              </a:spcBef>
              <a:spcAft>
                <a:spcPts val="0"/>
              </a:spcAft>
              <a:buClr>
                <a:srgbClr val="000000"/>
              </a:buClr>
              <a:buSzPts val="1800"/>
              <a:buChar char="■"/>
              <a:defRPr/>
            </a:lvl3pPr>
            <a:lvl4pPr indent="-342900" lvl="3" marL="1828800" rtl="0" algn="l">
              <a:lnSpc>
                <a:spcPct val="90000"/>
              </a:lnSpc>
              <a:spcBef>
                <a:spcPts val="1000"/>
              </a:spcBef>
              <a:spcAft>
                <a:spcPts val="0"/>
              </a:spcAft>
              <a:buClr>
                <a:srgbClr val="000000"/>
              </a:buClr>
              <a:buSzPts val="1800"/>
              <a:buChar char="●"/>
              <a:defRPr/>
            </a:lvl4pPr>
            <a:lvl5pPr indent="-342900" lvl="4" marL="2286000" rtl="0" algn="l">
              <a:lnSpc>
                <a:spcPct val="90000"/>
              </a:lnSpc>
              <a:spcBef>
                <a:spcPts val="1000"/>
              </a:spcBef>
              <a:spcAft>
                <a:spcPts val="0"/>
              </a:spcAft>
              <a:buClr>
                <a:srgbClr val="000000"/>
              </a:buClr>
              <a:buSzPts val="1800"/>
              <a:buChar char="○"/>
              <a:defRPr/>
            </a:lvl5pPr>
            <a:lvl6pPr indent="-342900" lvl="5" marL="2743200" rtl="0" algn="l">
              <a:lnSpc>
                <a:spcPct val="90000"/>
              </a:lnSpc>
              <a:spcBef>
                <a:spcPts val="1000"/>
              </a:spcBef>
              <a:spcAft>
                <a:spcPts val="0"/>
              </a:spcAft>
              <a:buClr>
                <a:srgbClr val="000000"/>
              </a:buClr>
              <a:buSzPts val="1800"/>
              <a:buChar char="■"/>
              <a:defRPr/>
            </a:lvl6pPr>
            <a:lvl7pPr indent="-342900" lvl="6" marL="3200400" rtl="0" algn="l">
              <a:lnSpc>
                <a:spcPct val="90000"/>
              </a:lnSpc>
              <a:spcBef>
                <a:spcPts val="1000"/>
              </a:spcBef>
              <a:spcAft>
                <a:spcPts val="0"/>
              </a:spcAft>
              <a:buClr>
                <a:srgbClr val="000000"/>
              </a:buClr>
              <a:buSzPts val="1800"/>
              <a:buChar char="●"/>
              <a:defRPr/>
            </a:lvl7pPr>
            <a:lvl8pPr indent="-342900" lvl="7" marL="3657600" rtl="0" algn="l">
              <a:lnSpc>
                <a:spcPct val="90000"/>
              </a:lnSpc>
              <a:spcBef>
                <a:spcPts val="1000"/>
              </a:spcBef>
              <a:spcAft>
                <a:spcPts val="0"/>
              </a:spcAft>
              <a:buClr>
                <a:srgbClr val="000000"/>
              </a:buClr>
              <a:buSzPts val="1800"/>
              <a:buChar char="○"/>
              <a:defRPr/>
            </a:lvl8pPr>
            <a:lvl9pPr indent="-342900" lvl="8" marL="4114800" rtl="0" algn="l">
              <a:lnSpc>
                <a:spcPct val="90000"/>
              </a:lnSpc>
              <a:spcBef>
                <a:spcPts val="1000"/>
              </a:spcBef>
              <a:spcAft>
                <a:spcPts val="0"/>
              </a:spcAft>
              <a:buClr>
                <a:srgbClr val="000000"/>
              </a:buClr>
              <a:buSzPts val="1800"/>
              <a:buChar char="■"/>
              <a:defRPr/>
            </a:lvl9pPr>
          </a:lstStyle>
          <a:p/>
        </p:txBody>
      </p:sp>
      <p:sp>
        <p:nvSpPr>
          <p:cNvPr id="53" name="Google Shape;53;p13"/>
          <p:cNvSpPr txBox="1"/>
          <p:nvPr>
            <p:ph idx="12" type="sldNum"/>
          </p:nvPr>
        </p:nvSpPr>
        <p:spPr>
          <a:xfrm>
            <a:off x="8256726" y="6414761"/>
            <a:ext cx="258600" cy="276900"/>
          </a:xfrm>
          <a:prstGeom prst="rect">
            <a:avLst/>
          </a:prstGeom>
          <a:noFill/>
          <a:ln>
            <a:noFill/>
          </a:ln>
        </p:spPr>
        <p:txBody>
          <a:bodyPr anchorCtr="0" anchor="ctr" bIns="45700" lIns="45700" spcFirstLastPara="1" rIns="45700" wrap="square" tIns="45700">
            <a:spAutoFit/>
          </a:bodyPr>
          <a:lstStyle>
            <a:lvl1pPr indent="0" lvl="0" marL="0" rt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rt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rt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rt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rt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rt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rt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rt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rt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p:cSld name="Пустой слайд">
    <p:spTree>
      <p:nvGrpSpPr>
        <p:cNvPr id="54" name="Shape 54"/>
        <p:cNvGrpSpPr/>
        <p:nvPr/>
      </p:nvGrpSpPr>
      <p:grpSpPr>
        <a:xfrm>
          <a:off x="0" y="0"/>
          <a:ext cx="0" cy="0"/>
          <a:chOff x="0" y="0"/>
          <a:chExt cx="0" cy="0"/>
        </a:xfrm>
      </p:grpSpPr>
      <p:sp>
        <p:nvSpPr>
          <p:cNvPr id="55" name="Google Shape;55;p14"/>
          <p:cNvSpPr txBox="1"/>
          <p:nvPr>
            <p:ph idx="12" type="sldNum"/>
          </p:nvPr>
        </p:nvSpPr>
        <p:spPr>
          <a:xfrm>
            <a:off x="8256726" y="6414761"/>
            <a:ext cx="258600" cy="276900"/>
          </a:xfrm>
          <a:prstGeom prst="rect">
            <a:avLst/>
          </a:prstGeom>
          <a:noFill/>
          <a:ln>
            <a:noFill/>
          </a:ln>
        </p:spPr>
        <p:txBody>
          <a:bodyPr anchorCtr="0" anchor="ctr" bIns="45700" lIns="45700" spcFirstLastPara="1" rIns="45700" wrap="square" tIns="45700">
            <a:spAutoFit/>
          </a:bodyPr>
          <a:lstStyle>
            <a:lvl1pPr indent="0" lvl="0" marL="0" rtl="0" algn="r">
              <a:lnSpc>
                <a:spcPct val="100000"/>
              </a:lnSpc>
              <a:spcBef>
                <a:spcPts val="0"/>
              </a:spcBef>
              <a:spcAft>
                <a:spcPts val="0"/>
              </a:spcAft>
              <a:buClr>
                <a:srgbClr val="888888"/>
              </a:buClr>
              <a:buSzPts val="1200"/>
              <a:buFont typeface="Calibri"/>
              <a:buNone/>
              <a:defRPr sz="1200">
                <a:solidFill>
                  <a:srgbClr val="888888"/>
                </a:solidFill>
              </a:defRPr>
            </a:lvl1pPr>
            <a:lvl2pPr indent="0" lvl="1" marL="0" rtl="0" algn="r">
              <a:lnSpc>
                <a:spcPct val="100000"/>
              </a:lnSpc>
              <a:spcBef>
                <a:spcPts val="0"/>
              </a:spcBef>
              <a:spcAft>
                <a:spcPts val="0"/>
              </a:spcAft>
              <a:buClr>
                <a:srgbClr val="888888"/>
              </a:buClr>
              <a:buSzPts val="1200"/>
              <a:buFont typeface="Calibri"/>
              <a:buNone/>
              <a:defRPr sz="1200">
                <a:solidFill>
                  <a:srgbClr val="888888"/>
                </a:solidFill>
              </a:defRPr>
            </a:lvl2pPr>
            <a:lvl3pPr indent="0" lvl="2" marL="0" rtl="0" algn="r">
              <a:lnSpc>
                <a:spcPct val="100000"/>
              </a:lnSpc>
              <a:spcBef>
                <a:spcPts val="0"/>
              </a:spcBef>
              <a:spcAft>
                <a:spcPts val="0"/>
              </a:spcAft>
              <a:buClr>
                <a:srgbClr val="888888"/>
              </a:buClr>
              <a:buSzPts val="1200"/>
              <a:buFont typeface="Calibri"/>
              <a:buNone/>
              <a:defRPr sz="1200">
                <a:solidFill>
                  <a:srgbClr val="888888"/>
                </a:solidFill>
              </a:defRPr>
            </a:lvl3pPr>
            <a:lvl4pPr indent="0" lvl="3" marL="0" rtl="0" algn="r">
              <a:lnSpc>
                <a:spcPct val="100000"/>
              </a:lnSpc>
              <a:spcBef>
                <a:spcPts val="0"/>
              </a:spcBef>
              <a:spcAft>
                <a:spcPts val="0"/>
              </a:spcAft>
              <a:buClr>
                <a:srgbClr val="888888"/>
              </a:buClr>
              <a:buSzPts val="1200"/>
              <a:buFont typeface="Calibri"/>
              <a:buNone/>
              <a:defRPr sz="1200">
                <a:solidFill>
                  <a:srgbClr val="888888"/>
                </a:solidFill>
              </a:defRPr>
            </a:lvl4pPr>
            <a:lvl5pPr indent="0" lvl="4" marL="0" rtl="0" algn="r">
              <a:lnSpc>
                <a:spcPct val="100000"/>
              </a:lnSpc>
              <a:spcBef>
                <a:spcPts val="0"/>
              </a:spcBef>
              <a:spcAft>
                <a:spcPts val="0"/>
              </a:spcAft>
              <a:buClr>
                <a:srgbClr val="888888"/>
              </a:buClr>
              <a:buSzPts val="1200"/>
              <a:buFont typeface="Calibri"/>
              <a:buNone/>
              <a:defRPr sz="1200">
                <a:solidFill>
                  <a:srgbClr val="888888"/>
                </a:solidFill>
              </a:defRPr>
            </a:lvl5pPr>
            <a:lvl6pPr indent="0" lvl="5" marL="0" rtl="0" algn="r">
              <a:lnSpc>
                <a:spcPct val="100000"/>
              </a:lnSpc>
              <a:spcBef>
                <a:spcPts val="0"/>
              </a:spcBef>
              <a:spcAft>
                <a:spcPts val="0"/>
              </a:spcAft>
              <a:buClr>
                <a:srgbClr val="888888"/>
              </a:buClr>
              <a:buSzPts val="1200"/>
              <a:buFont typeface="Calibri"/>
              <a:buNone/>
              <a:defRPr sz="1200">
                <a:solidFill>
                  <a:srgbClr val="888888"/>
                </a:solidFill>
              </a:defRPr>
            </a:lvl6pPr>
            <a:lvl7pPr indent="0" lvl="6" marL="0" rtl="0" algn="r">
              <a:lnSpc>
                <a:spcPct val="100000"/>
              </a:lnSpc>
              <a:spcBef>
                <a:spcPts val="0"/>
              </a:spcBef>
              <a:spcAft>
                <a:spcPts val="0"/>
              </a:spcAft>
              <a:buClr>
                <a:srgbClr val="888888"/>
              </a:buClr>
              <a:buSzPts val="1200"/>
              <a:buFont typeface="Calibri"/>
              <a:buNone/>
              <a:defRPr sz="1200">
                <a:solidFill>
                  <a:srgbClr val="888888"/>
                </a:solidFill>
              </a:defRPr>
            </a:lvl7pPr>
            <a:lvl8pPr indent="0" lvl="7" marL="0" rtl="0" algn="r">
              <a:lnSpc>
                <a:spcPct val="100000"/>
              </a:lnSpc>
              <a:spcBef>
                <a:spcPts val="0"/>
              </a:spcBef>
              <a:spcAft>
                <a:spcPts val="0"/>
              </a:spcAft>
              <a:buClr>
                <a:srgbClr val="888888"/>
              </a:buClr>
              <a:buSzPts val="1200"/>
              <a:buFont typeface="Calibri"/>
              <a:buNone/>
              <a:defRPr sz="1200">
                <a:solidFill>
                  <a:srgbClr val="888888"/>
                </a:solidFill>
              </a:defRPr>
            </a:lvl8pPr>
            <a:lvl9pPr indent="0" lvl="8" marL="0" rtl="0" algn="r">
              <a:lnSpc>
                <a:spcPct val="100000"/>
              </a:lnSpc>
              <a:spcBef>
                <a:spcPts val="0"/>
              </a:spcBef>
              <a:spcAft>
                <a:spcPts val="0"/>
              </a:spcAft>
              <a:buClr>
                <a:srgbClr val="888888"/>
              </a:buClr>
              <a:buSzPts val="1200"/>
              <a:buFont typeface="Calibri"/>
              <a:buNone/>
              <a:defRPr sz="1200">
                <a:solidFill>
                  <a:srgbClr val="888888"/>
                </a:solidFill>
              </a:defRPr>
            </a:lvl9pPr>
          </a:lstStyle>
          <a:p>
            <a:pPr indent="0" lvl="0" marL="0" rtl="0" algn="r">
              <a:spcBef>
                <a:spcPts val="0"/>
              </a:spcBef>
              <a:spcAft>
                <a:spcPts val="0"/>
              </a:spcAft>
              <a:buNone/>
            </a:pPr>
            <a:fld id="{00000000-1234-1234-1234-123412341234}" type="slidenum">
              <a:rPr lang="en-US"/>
              <a:t>‹#›</a:t>
            </a:fld>
            <a:endParaRPr sz="1000">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www.youtube.com/watch?v=9f6gXB_JJlo" TargetMode="External"/><Relationship Id="rId5"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hyperlink" Target="http://www.youtube.com/watch?v=c06aa6SsG1c" TargetMode="External"/><Relationship Id="rId5"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www.youtube.com/watch?v=fsUwvGB6QjE" TargetMode="External"/><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http://www.youtube.com/watch?v=DVvZTyljNeE" TargetMode="External"/><Relationship Id="rId5"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hyperlink" Target="http://www.youtube.com/watch?v=d5AFOGEvsc8" TargetMode="External"/><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http://www.youtube.com/watch?v=wUUa-weUMjw" TargetMode="External"/><Relationship Id="rId5"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hyperlink" Target="http://www.youtube.com/watch?v=7WKiEI98QAM" TargetMode="External"/><Relationship Id="rId5"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hyperlink" Target="http://www.youtube.com/watch?v=CS93r9dSPLA" TargetMode="External"/><Relationship Id="rId5"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hyperlink" Target="http://www.youtube.com/watch?v=gvEOw5p68HE" TargetMode="External"/><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hyperlink" Target="http://www.youtube.com/watch?v=Bcs1hVk-IOQ" TargetMode="External"/><Relationship Id="rId5"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hyperlink" Target="http://www.youtube.com/watch?v=RoUU8-0knVU" TargetMode="External"/><Relationship Id="rId5"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hyperlink" Target="http://www.youtube.com/watch?v=VhQypjoId44" TargetMode="External"/><Relationship Id="rId5"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hyperlink" Target="http://www.youtube.com/watch?v=qdTOwEQumcU" TargetMode="External"/><Relationship Id="rId5"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hyperlink" Target="http://www.youtube.com/watch?v=rTffmARnuL8" TargetMode="External"/><Relationship Id="rId5"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hyperlink" Target="http://www.youtube.com/watch?v=HNxy4z9juOo" TargetMode="External"/><Relationship Id="rId5"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hyperlink" Target="http://www.youtube.com/watch?v=05Lbgs74WGY" TargetMode="External"/><Relationship Id="rId5"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hyperlink" Target="http://www.youtube.com/watch?v=-xNPVJS71Lk" TargetMode="External"/><Relationship Id="rId5"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hyperlink" Target="http://www.youtube.com/watch?v=U6shRAuTzJ4" TargetMode="External"/><Relationship Id="rId5"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hyperlink" Target="http://www.youtube.com/watch?v=RdTmbLyBFn8" TargetMode="External"/><Relationship Id="rId5"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www.youtube.com/watch?v=6adk7INQ1xc" TargetMode="External"/><Relationship Id="rId5"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www.youtube.com/watch?v=45KetFdCFqY" TargetMode="External"/><Relationship Id="rId5"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www.youtube.com/watch?v=GW-ImGH0wzc" TargetMode="External"/><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b="0" l="0" r="0" t="0"/>
          <a:stretch/>
        </p:blipFill>
        <p:spPr>
          <a:xfrm>
            <a:off x="-5025" y="0"/>
            <a:ext cx="9144000" cy="6857999"/>
          </a:xfrm>
          <a:prstGeom prst="rect">
            <a:avLst/>
          </a:prstGeom>
          <a:noFill/>
          <a:ln>
            <a:noFill/>
          </a:ln>
        </p:spPr>
      </p:pic>
      <p:sp>
        <p:nvSpPr>
          <p:cNvPr id="61" name="Google Shape;61;p15"/>
          <p:cNvSpPr txBox="1"/>
          <p:nvPr>
            <p:ph type="title"/>
          </p:nvPr>
        </p:nvSpPr>
        <p:spPr>
          <a:xfrm>
            <a:off x="320625" y="379325"/>
            <a:ext cx="7952400" cy="1119300"/>
          </a:xfrm>
          <a:prstGeom prst="rect">
            <a:avLst/>
          </a:prstGeom>
          <a:noFill/>
          <a:ln>
            <a:noFill/>
          </a:ln>
        </p:spPr>
        <p:txBody>
          <a:bodyPr anchorCtr="0" anchor="ctr" bIns="45700" lIns="45700" spcFirstLastPara="1" rIns="45700" wrap="square" tIns="45700">
            <a:normAutofit fontScale="90000"/>
          </a:bodyPr>
          <a:lstStyle/>
          <a:p>
            <a:pPr indent="0" lvl="0" marL="0" rtl="0" algn="just">
              <a:lnSpc>
                <a:spcPct val="90000"/>
              </a:lnSpc>
              <a:spcBef>
                <a:spcPts val="0"/>
              </a:spcBef>
              <a:spcAft>
                <a:spcPts val="0"/>
              </a:spcAft>
              <a:buClr>
                <a:schemeClr val="dk1"/>
              </a:buClr>
              <a:buSzPct val="100000"/>
              <a:buFont typeface="Arial"/>
              <a:buNone/>
            </a:pPr>
            <a:r>
              <a:rPr lang="en-US" sz="3600">
                <a:solidFill>
                  <a:schemeClr val="lt1"/>
                </a:solidFill>
              </a:rPr>
              <a:t>АССОЦИАЦИЯ </a:t>
            </a:r>
            <a:endParaRPr sz="3600">
              <a:solidFill>
                <a:schemeClr val="lt1"/>
              </a:solidFill>
            </a:endParaRPr>
          </a:p>
          <a:p>
            <a:pPr indent="0" lvl="0" marL="0" rtl="0" algn="just">
              <a:lnSpc>
                <a:spcPct val="90000"/>
              </a:lnSpc>
              <a:spcBef>
                <a:spcPts val="0"/>
              </a:spcBef>
              <a:spcAft>
                <a:spcPts val="0"/>
              </a:spcAft>
              <a:buClr>
                <a:schemeClr val="dk1"/>
              </a:buClr>
              <a:buSzPct val="100000"/>
              <a:buFont typeface="Arial"/>
              <a:buNone/>
            </a:pPr>
            <a:r>
              <a:rPr lang="en-US" sz="3600">
                <a:solidFill>
                  <a:schemeClr val="lt1"/>
                </a:solidFill>
              </a:rPr>
              <a:t>«ФЕДЕРАЦИЯ ХОККЕЯ РЕСПУБЛИКИ БЕЛАРУСЬ»</a:t>
            </a:r>
            <a:endParaRPr>
              <a:solidFill>
                <a:schemeClr val="lt1"/>
              </a:solidFill>
            </a:endParaRPr>
          </a:p>
        </p:txBody>
      </p:sp>
      <p:sp>
        <p:nvSpPr>
          <p:cNvPr id="62" name="Google Shape;62;p15"/>
          <p:cNvSpPr txBox="1"/>
          <p:nvPr/>
        </p:nvSpPr>
        <p:spPr>
          <a:xfrm>
            <a:off x="577000" y="5155925"/>
            <a:ext cx="8358300" cy="646500"/>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800"/>
              <a:buFont typeface="Times New Roman"/>
              <a:buNone/>
            </a:pPr>
            <a:r>
              <a:rPr b="1" lang="en-US" sz="1800">
                <a:solidFill>
                  <a:schemeClr val="lt1"/>
                </a:solidFill>
                <a:latin typeface="Times New Roman"/>
                <a:ea typeface="Times New Roman"/>
                <a:cs typeface="Times New Roman"/>
                <a:sym typeface="Times New Roman"/>
              </a:rPr>
              <a:t>Рабочая группа:</a:t>
            </a:r>
            <a:endParaRPr b="1" sz="1800">
              <a:solidFill>
                <a:schemeClr val="lt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rgbClr val="000000"/>
              </a:buClr>
              <a:buSzPts val="1800"/>
              <a:buFont typeface="Times New Roman"/>
              <a:buNone/>
            </a:pPr>
            <a:r>
              <a:rPr b="1" lang="en-US" sz="1800">
                <a:solidFill>
                  <a:schemeClr val="lt1"/>
                </a:solidFill>
                <a:latin typeface="Times New Roman"/>
                <a:ea typeface="Times New Roman"/>
                <a:cs typeface="Times New Roman"/>
                <a:sym typeface="Times New Roman"/>
              </a:rPr>
              <a:t> Мартыненко А.Н., </a:t>
            </a:r>
            <a:r>
              <a:rPr b="1" i="0" lang="en-US" sz="1800" u="none" cap="none" strike="noStrike">
                <a:solidFill>
                  <a:schemeClr val="lt1"/>
                </a:solidFill>
                <a:latin typeface="Times New Roman"/>
                <a:ea typeface="Times New Roman"/>
                <a:cs typeface="Times New Roman"/>
                <a:sym typeface="Times New Roman"/>
              </a:rPr>
              <a:t>Кочнев А.А.</a:t>
            </a:r>
            <a:r>
              <a:rPr b="1" lang="en-US" sz="1800">
                <a:solidFill>
                  <a:schemeClr val="lt1"/>
                </a:solidFill>
                <a:latin typeface="Times New Roman"/>
                <a:ea typeface="Times New Roman"/>
                <a:cs typeface="Times New Roman"/>
                <a:sym typeface="Times New Roman"/>
              </a:rPr>
              <a:t>, Царик А.С., Яворский Д.Н., Толстик П.В.</a:t>
            </a:r>
            <a:endParaRPr b="1" sz="1800">
              <a:solidFill>
                <a:schemeClr val="lt1"/>
              </a:solidFill>
              <a:latin typeface="Times New Roman"/>
              <a:ea typeface="Times New Roman"/>
              <a:cs typeface="Times New Roman"/>
              <a:sym typeface="Times New Roman"/>
            </a:endParaRPr>
          </a:p>
        </p:txBody>
      </p:sp>
      <p:sp>
        <p:nvSpPr>
          <p:cNvPr id="63" name="Google Shape;63;p15"/>
          <p:cNvSpPr txBox="1"/>
          <p:nvPr/>
        </p:nvSpPr>
        <p:spPr>
          <a:xfrm>
            <a:off x="993400" y="1835000"/>
            <a:ext cx="75255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900">
                <a:solidFill>
                  <a:schemeClr val="lt1"/>
                </a:solidFill>
                <a:latin typeface="Times New Roman"/>
                <a:ea typeface="Times New Roman"/>
                <a:cs typeface="Times New Roman"/>
                <a:sym typeface="Times New Roman"/>
              </a:rPr>
              <a:t>Стандарты УТЗ</a:t>
            </a:r>
            <a:r>
              <a:rPr lang="en-US" sz="2900">
                <a:solidFill>
                  <a:schemeClr val="lt1"/>
                </a:solidFill>
                <a:latin typeface="Times New Roman"/>
                <a:ea typeface="Times New Roman"/>
                <a:cs typeface="Times New Roman"/>
                <a:sym typeface="Times New Roman"/>
              </a:rPr>
              <a:t>.</a:t>
            </a:r>
            <a:endParaRPr sz="290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grpSp>
        <p:nvGrpSpPr>
          <p:cNvPr id="143" name="Google Shape;143;p24"/>
          <p:cNvGrpSpPr/>
          <p:nvPr/>
        </p:nvGrpSpPr>
        <p:grpSpPr>
          <a:xfrm>
            <a:off x="-5026" y="1724"/>
            <a:ext cx="9131000" cy="6854400"/>
            <a:chOff x="0" y="0"/>
            <a:chExt cx="9131000" cy="6854400"/>
          </a:xfrm>
        </p:grpSpPr>
        <p:sp>
          <p:nvSpPr>
            <p:cNvPr id="144" name="Google Shape;144;p24"/>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45" name="Google Shape;145;p24"/>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46" name="Google Shape;146;p24"/>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pic>
        <p:nvPicPr>
          <p:cNvPr id="147" name="Google Shape;147;p24" title="Беспорядок">
            <a:hlinkClick r:id="rId4"/>
          </p:cNvPr>
          <p:cNvPicPr preferRelativeResize="0"/>
          <p:nvPr/>
        </p:nvPicPr>
        <p:blipFill>
          <a:blip r:embed="rId5">
            <a:alphaModFix/>
          </a:blip>
          <a:stretch>
            <a:fillRect/>
          </a:stretch>
        </p:blipFill>
        <p:spPr>
          <a:xfrm>
            <a:off x="133400" y="752450"/>
            <a:ext cx="8057026" cy="6042775"/>
          </a:xfrm>
          <a:prstGeom prst="rect">
            <a:avLst/>
          </a:prstGeom>
          <a:noFill/>
          <a:ln>
            <a:noFill/>
          </a:ln>
        </p:spPr>
      </p:pic>
      <p:sp>
        <p:nvSpPr>
          <p:cNvPr id="148" name="Google Shape;148;p24"/>
          <p:cNvSpPr txBox="1"/>
          <p:nvPr/>
        </p:nvSpPr>
        <p:spPr>
          <a:xfrm>
            <a:off x="6450" y="110625"/>
            <a:ext cx="9131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Times New Roman"/>
                <a:ea typeface="Times New Roman"/>
                <a:cs typeface="Times New Roman"/>
                <a:sym typeface="Times New Roman"/>
              </a:rPr>
              <a:t>Беспорядок на правой половине поля</a:t>
            </a:r>
            <a:r>
              <a:rPr b="1" lang="en-US" sz="2200">
                <a:solidFill>
                  <a:schemeClr val="dk1"/>
                </a:solidFill>
                <a:latin typeface="Times New Roman"/>
                <a:ea typeface="Times New Roman"/>
                <a:cs typeface="Times New Roman"/>
                <a:sym typeface="Times New Roman"/>
              </a:rPr>
              <a:t>:</a:t>
            </a:r>
            <a:endParaRPr b="1"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25"/>
          <p:cNvGrpSpPr/>
          <p:nvPr/>
        </p:nvGrpSpPr>
        <p:grpSpPr>
          <a:xfrm>
            <a:off x="-5026" y="1724"/>
            <a:ext cx="9131000" cy="6854400"/>
            <a:chOff x="0" y="0"/>
            <a:chExt cx="9131000" cy="6854400"/>
          </a:xfrm>
        </p:grpSpPr>
        <p:sp>
          <p:nvSpPr>
            <p:cNvPr id="154" name="Google Shape;154;p25"/>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55" name="Google Shape;155;p25"/>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56" name="Google Shape;156;p25"/>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pic>
        <p:nvPicPr>
          <p:cNvPr id="157" name="Google Shape;157;p25" title="1">
            <a:hlinkClick r:id="rId4"/>
          </p:cNvPr>
          <p:cNvPicPr preferRelativeResize="0"/>
          <p:nvPr/>
        </p:nvPicPr>
        <p:blipFill>
          <a:blip r:embed="rId5">
            <a:alphaModFix/>
          </a:blip>
          <a:stretch>
            <a:fillRect/>
          </a:stretch>
        </p:blipFill>
        <p:spPr>
          <a:xfrm>
            <a:off x="0" y="907675"/>
            <a:ext cx="8269950" cy="5950325"/>
          </a:xfrm>
          <a:prstGeom prst="rect">
            <a:avLst/>
          </a:prstGeom>
          <a:noFill/>
          <a:ln>
            <a:noFill/>
          </a:ln>
        </p:spPr>
      </p:pic>
      <p:sp>
        <p:nvSpPr>
          <p:cNvPr id="158" name="Google Shape;158;p25"/>
          <p:cNvSpPr txBox="1"/>
          <p:nvPr/>
        </p:nvSpPr>
        <p:spPr>
          <a:xfrm>
            <a:off x="0" y="179275"/>
            <a:ext cx="8516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latin typeface="Times New Roman"/>
                <a:ea typeface="Times New Roman"/>
                <a:cs typeface="Times New Roman"/>
                <a:sym typeface="Times New Roman"/>
              </a:rPr>
              <a:t>Порядок</a:t>
            </a:r>
            <a:endParaRPr b="1" sz="22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pSp>
        <p:nvGrpSpPr>
          <p:cNvPr id="163" name="Google Shape;163;p26"/>
          <p:cNvGrpSpPr/>
          <p:nvPr/>
        </p:nvGrpSpPr>
        <p:grpSpPr>
          <a:xfrm>
            <a:off x="-5026" y="1724"/>
            <a:ext cx="9131000" cy="6854400"/>
            <a:chOff x="0" y="0"/>
            <a:chExt cx="9131000" cy="6854400"/>
          </a:xfrm>
        </p:grpSpPr>
        <p:sp>
          <p:nvSpPr>
            <p:cNvPr id="164" name="Google Shape;164;p26"/>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65" name="Google Shape;165;p26"/>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66" name="Google Shape;166;p26"/>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pic>
        <p:nvPicPr>
          <p:cNvPr descr="Без пауз отдыха падает интенсивность, скорость, соответственно навыки тренируются в условиях отличных от игры. Разумное сочетание отдыха и работы важный показатель УТЗ." id="167" name="Google Shape;167;p26" title="Нет пауз отдыха">
            <a:hlinkClick r:id="rId4"/>
          </p:cNvPr>
          <p:cNvPicPr preferRelativeResize="0"/>
          <p:nvPr/>
        </p:nvPicPr>
        <p:blipFill>
          <a:blip r:embed="rId5">
            <a:alphaModFix/>
          </a:blip>
          <a:stretch>
            <a:fillRect/>
          </a:stretch>
        </p:blipFill>
        <p:spPr>
          <a:xfrm>
            <a:off x="0" y="672350"/>
            <a:ext cx="8247533" cy="6185650"/>
          </a:xfrm>
          <a:prstGeom prst="rect">
            <a:avLst/>
          </a:prstGeom>
          <a:noFill/>
          <a:ln>
            <a:noFill/>
          </a:ln>
        </p:spPr>
      </p:pic>
      <p:sp>
        <p:nvSpPr>
          <p:cNvPr id="168" name="Google Shape;168;p26"/>
          <p:cNvSpPr txBox="1"/>
          <p:nvPr/>
        </p:nvSpPr>
        <p:spPr>
          <a:xfrm>
            <a:off x="0" y="0"/>
            <a:ext cx="913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Отсутствие пауз отдыха</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27"/>
          <p:cNvGrpSpPr/>
          <p:nvPr/>
        </p:nvGrpSpPr>
        <p:grpSpPr>
          <a:xfrm>
            <a:off x="-5026" y="1724"/>
            <a:ext cx="9131000" cy="6854400"/>
            <a:chOff x="0" y="0"/>
            <a:chExt cx="9131000" cy="6854400"/>
          </a:xfrm>
        </p:grpSpPr>
        <p:sp>
          <p:nvSpPr>
            <p:cNvPr id="174" name="Google Shape;174;p27"/>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75" name="Google Shape;175;p27"/>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76" name="Google Shape;176;p27"/>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177" name="Google Shape;177;p27"/>
          <p:cNvSpPr txBox="1"/>
          <p:nvPr/>
        </p:nvSpPr>
        <p:spPr>
          <a:xfrm>
            <a:off x="0" y="0"/>
            <a:ext cx="9131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latin typeface="Times New Roman"/>
                <a:ea typeface="Times New Roman"/>
                <a:cs typeface="Times New Roman"/>
                <a:sym typeface="Times New Roman"/>
              </a:rPr>
              <a:t>Форма организации, инвентарь, расположение и работа тренеров обеспечивают максимальную пользу тренировки..</a:t>
            </a:r>
            <a:endParaRPr b="1" sz="1700">
              <a:latin typeface="Times New Roman"/>
              <a:ea typeface="Times New Roman"/>
              <a:cs typeface="Times New Roman"/>
              <a:sym typeface="Times New Roman"/>
            </a:endParaRPr>
          </a:p>
        </p:txBody>
      </p:sp>
      <p:pic>
        <p:nvPicPr>
          <p:cNvPr id="178" name="Google Shape;178;p27" title="Тренировка топ уровня">
            <a:hlinkClick r:id="rId4"/>
          </p:cNvPr>
          <p:cNvPicPr preferRelativeResize="0"/>
          <p:nvPr/>
        </p:nvPicPr>
        <p:blipFill>
          <a:blip r:embed="rId5">
            <a:alphaModFix/>
          </a:blip>
          <a:stretch>
            <a:fillRect/>
          </a:stretch>
        </p:blipFill>
        <p:spPr>
          <a:xfrm>
            <a:off x="0" y="806825"/>
            <a:ext cx="7984534" cy="598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28"/>
          <p:cNvGrpSpPr/>
          <p:nvPr/>
        </p:nvGrpSpPr>
        <p:grpSpPr>
          <a:xfrm>
            <a:off x="-5026" y="1724"/>
            <a:ext cx="9131000" cy="6854400"/>
            <a:chOff x="0" y="0"/>
            <a:chExt cx="9131000" cy="6854400"/>
          </a:xfrm>
        </p:grpSpPr>
        <p:sp>
          <p:nvSpPr>
            <p:cNvPr id="184" name="Google Shape;184;p28"/>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85" name="Google Shape;185;p28"/>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86" name="Google Shape;186;p28"/>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pic>
        <p:nvPicPr>
          <p:cNvPr id="187" name="Google Shape;187;p28" title="Скука и нет дисциплины">
            <a:hlinkClick r:id="rId4"/>
          </p:cNvPr>
          <p:cNvPicPr preferRelativeResize="0"/>
          <p:nvPr/>
        </p:nvPicPr>
        <p:blipFill>
          <a:blip r:embed="rId5">
            <a:alphaModFix/>
          </a:blip>
          <a:stretch>
            <a:fillRect/>
          </a:stretch>
        </p:blipFill>
        <p:spPr>
          <a:xfrm>
            <a:off x="-5025" y="572400"/>
            <a:ext cx="8380800" cy="6285600"/>
          </a:xfrm>
          <a:prstGeom prst="rect">
            <a:avLst/>
          </a:prstGeom>
          <a:noFill/>
          <a:ln>
            <a:noFill/>
          </a:ln>
        </p:spPr>
      </p:pic>
      <p:sp>
        <p:nvSpPr>
          <p:cNvPr id="188" name="Google Shape;188;p28"/>
          <p:cNvSpPr txBox="1"/>
          <p:nvPr/>
        </p:nvSpPr>
        <p:spPr>
          <a:xfrm>
            <a:off x="33625" y="33625"/>
            <a:ext cx="703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Н</a:t>
            </a:r>
            <a:r>
              <a:rPr b="1" lang="en-US" sz="2000"/>
              <a:t>ет дисциплины в поточном методе</a:t>
            </a:r>
            <a:endParaRPr b="1"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grpSp>
        <p:nvGrpSpPr>
          <p:cNvPr id="193" name="Google Shape;193;p29"/>
          <p:cNvGrpSpPr/>
          <p:nvPr/>
        </p:nvGrpSpPr>
        <p:grpSpPr>
          <a:xfrm>
            <a:off x="-5026" y="1724"/>
            <a:ext cx="9131000" cy="6854400"/>
            <a:chOff x="0" y="0"/>
            <a:chExt cx="9131000" cy="6854400"/>
          </a:xfrm>
        </p:grpSpPr>
        <p:sp>
          <p:nvSpPr>
            <p:cNvPr id="194" name="Google Shape;194;p29"/>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95" name="Google Shape;195;p29"/>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96" name="Google Shape;196;p29"/>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197" name="Google Shape;197;p29"/>
          <p:cNvSpPr txBox="1"/>
          <p:nvPr/>
        </p:nvSpPr>
        <p:spPr>
          <a:xfrm>
            <a:off x="44825" y="78450"/>
            <a:ext cx="8830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latin typeface="Times New Roman"/>
                <a:ea typeface="Times New Roman"/>
                <a:cs typeface="Times New Roman"/>
                <a:sym typeface="Times New Roman"/>
              </a:rPr>
              <a:t>Интерес радость и позитив от тренировки.</a:t>
            </a:r>
            <a:endParaRPr b="1" sz="2200">
              <a:latin typeface="Times New Roman"/>
              <a:ea typeface="Times New Roman"/>
              <a:cs typeface="Times New Roman"/>
              <a:sym typeface="Times New Roman"/>
            </a:endParaRPr>
          </a:p>
        </p:txBody>
      </p:sp>
      <p:pic>
        <p:nvPicPr>
          <p:cNvPr id="198" name="Google Shape;198;p29" title="Интерес">
            <a:hlinkClick r:id="rId4"/>
          </p:cNvPr>
          <p:cNvPicPr preferRelativeResize="0"/>
          <p:nvPr/>
        </p:nvPicPr>
        <p:blipFill>
          <a:blip r:embed="rId5">
            <a:alphaModFix/>
          </a:blip>
          <a:stretch>
            <a:fillRect/>
          </a:stretch>
        </p:blipFill>
        <p:spPr>
          <a:xfrm>
            <a:off x="-5025" y="618150"/>
            <a:ext cx="8319800" cy="6239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30"/>
          <p:cNvGrpSpPr/>
          <p:nvPr/>
        </p:nvGrpSpPr>
        <p:grpSpPr>
          <a:xfrm>
            <a:off x="-5026" y="1724"/>
            <a:ext cx="9131000" cy="6854400"/>
            <a:chOff x="0" y="0"/>
            <a:chExt cx="9131000" cy="6854400"/>
          </a:xfrm>
        </p:grpSpPr>
        <p:sp>
          <p:nvSpPr>
            <p:cNvPr id="204" name="Google Shape;204;p30"/>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05" name="Google Shape;205;p30"/>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06" name="Google Shape;206;p30"/>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07" name="Google Shape;207;p30"/>
          <p:cNvSpPr txBox="1"/>
          <p:nvPr/>
        </p:nvSpPr>
        <p:spPr>
          <a:xfrm>
            <a:off x="403400" y="2588550"/>
            <a:ext cx="83259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100">
                <a:latin typeface="Times New Roman"/>
                <a:ea typeface="Times New Roman"/>
                <a:cs typeface="Times New Roman"/>
                <a:sym typeface="Times New Roman"/>
              </a:rPr>
              <a:t>Спасибо за внимание!</a:t>
            </a:r>
            <a:endParaRPr b="1" sz="51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31"/>
          <p:cNvGrpSpPr/>
          <p:nvPr/>
        </p:nvGrpSpPr>
        <p:grpSpPr>
          <a:xfrm>
            <a:off x="-5026" y="1724"/>
            <a:ext cx="9131000" cy="6854400"/>
            <a:chOff x="0" y="0"/>
            <a:chExt cx="9131000" cy="6854400"/>
          </a:xfrm>
        </p:grpSpPr>
        <p:sp>
          <p:nvSpPr>
            <p:cNvPr id="213" name="Google Shape;213;p31"/>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14" name="Google Shape;214;p31"/>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15" name="Google Shape;215;p31"/>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16" name="Google Shape;216;p31"/>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Хорошие тренировки не попавшие в презентацию</a:t>
            </a:r>
            <a:endParaRPr b="1" sz="2600">
              <a:latin typeface="Times New Roman"/>
              <a:ea typeface="Times New Roman"/>
              <a:cs typeface="Times New Roman"/>
              <a:sym typeface="Times New Roman"/>
            </a:endParaRPr>
          </a:p>
        </p:txBody>
      </p:sp>
      <p:pic>
        <p:nvPicPr>
          <p:cNvPr id="217" name="Google Shape;217;p31" title="Показ, мини группы, дисциплина.">
            <a:hlinkClick r:id="rId4"/>
          </p:cNvPr>
          <p:cNvPicPr preferRelativeResize="0"/>
          <p:nvPr/>
        </p:nvPicPr>
        <p:blipFill>
          <a:blip r:embed="rId5">
            <a:alphaModFix/>
          </a:blip>
          <a:stretch>
            <a:fillRect/>
          </a:stretch>
        </p:blipFill>
        <p:spPr>
          <a:xfrm>
            <a:off x="-5025" y="586724"/>
            <a:ext cx="8380800" cy="62856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pSp>
        <p:nvGrpSpPr>
          <p:cNvPr id="222" name="Google Shape;222;p32"/>
          <p:cNvGrpSpPr/>
          <p:nvPr/>
        </p:nvGrpSpPr>
        <p:grpSpPr>
          <a:xfrm>
            <a:off x="-5026" y="1724"/>
            <a:ext cx="9131000" cy="6854400"/>
            <a:chOff x="0" y="0"/>
            <a:chExt cx="9131000" cy="6854400"/>
          </a:xfrm>
        </p:grpSpPr>
        <p:sp>
          <p:nvSpPr>
            <p:cNvPr id="223" name="Google Shape;223;p32"/>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24" name="Google Shape;224;p32"/>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25" name="Google Shape;225;p32"/>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26" name="Google Shape;226;p32"/>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Хорошие тренировки не попавшие в презентацию</a:t>
            </a:r>
            <a:endParaRPr b="1" sz="2600">
              <a:latin typeface="Times New Roman"/>
              <a:ea typeface="Times New Roman"/>
              <a:cs typeface="Times New Roman"/>
              <a:sym typeface="Times New Roman"/>
            </a:endParaRPr>
          </a:p>
        </p:txBody>
      </p:sp>
      <p:pic>
        <p:nvPicPr>
          <p:cNvPr id="227" name="Google Shape;227;p32" title="Мини группы, инвентарь, несколько заданий за одно упражнение.">
            <a:hlinkClick r:id="rId4"/>
          </p:cNvPr>
          <p:cNvPicPr preferRelativeResize="0"/>
          <p:nvPr/>
        </p:nvPicPr>
        <p:blipFill>
          <a:blip r:embed="rId5">
            <a:alphaModFix/>
          </a:blip>
          <a:stretch>
            <a:fillRect/>
          </a:stretch>
        </p:blipFill>
        <p:spPr>
          <a:xfrm>
            <a:off x="95900" y="545875"/>
            <a:ext cx="8279875" cy="62098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33"/>
          <p:cNvGrpSpPr/>
          <p:nvPr/>
        </p:nvGrpSpPr>
        <p:grpSpPr>
          <a:xfrm>
            <a:off x="-5026" y="1724"/>
            <a:ext cx="9131000" cy="6854400"/>
            <a:chOff x="0" y="0"/>
            <a:chExt cx="9131000" cy="6854400"/>
          </a:xfrm>
        </p:grpSpPr>
        <p:sp>
          <p:nvSpPr>
            <p:cNvPr id="233" name="Google Shape;233;p33"/>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34" name="Google Shape;234;p33"/>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35" name="Google Shape;235;p33"/>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36" name="Google Shape;236;p33"/>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Хорошие тренировки не попавшие в презентацию</a:t>
            </a:r>
            <a:endParaRPr b="1" sz="2600">
              <a:latin typeface="Times New Roman"/>
              <a:ea typeface="Times New Roman"/>
              <a:cs typeface="Times New Roman"/>
              <a:sym typeface="Times New Roman"/>
            </a:endParaRPr>
          </a:p>
        </p:txBody>
      </p:sp>
      <p:pic>
        <p:nvPicPr>
          <p:cNvPr id="237" name="Google Shape;237;p33" title="Много тренеров, маленькие группы, тренировка по станциям">
            <a:hlinkClick r:id="rId4"/>
          </p:cNvPr>
          <p:cNvPicPr preferRelativeResize="0"/>
          <p:nvPr/>
        </p:nvPicPr>
        <p:blipFill>
          <a:blip r:embed="rId5">
            <a:alphaModFix/>
          </a:blip>
          <a:stretch>
            <a:fillRect/>
          </a:stretch>
        </p:blipFill>
        <p:spPr>
          <a:xfrm>
            <a:off x="49875" y="538625"/>
            <a:ext cx="8325900" cy="62444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pSp>
        <p:nvGrpSpPr>
          <p:cNvPr id="68" name="Google Shape;68;p16"/>
          <p:cNvGrpSpPr/>
          <p:nvPr/>
        </p:nvGrpSpPr>
        <p:grpSpPr>
          <a:xfrm>
            <a:off x="-5026" y="1724"/>
            <a:ext cx="9131000" cy="6854400"/>
            <a:chOff x="0" y="0"/>
            <a:chExt cx="9131000" cy="6854400"/>
          </a:xfrm>
        </p:grpSpPr>
        <p:sp>
          <p:nvSpPr>
            <p:cNvPr id="69" name="Google Shape;69;p16"/>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70" name="Google Shape;70;p16"/>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71" name="Google Shape;71;p16"/>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sp>
        <p:nvSpPr>
          <p:cNvPr id="72" name="Google Shape;72;p16"/>
          <p:cNvSpPr txBox="1"/>
          <p:nvPr/>
        </p:nvSpPr>
        <p:spPr>
          <a:xfrm>
            <a:off x="0" y="850875"/>
            <a:ext cx="9077400" cy="52026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n-US" sz="2100">
                <a:solidFill>
                  <a:srgbClr val="202124"/>
                </a:solidFill>
              </a:rPr>
              <a:t>Признаки плохо построенного УТЗ:</a:t>
            </a:r>
            <a:endParaRPr b="1" sz="2100">
              <a:solidFill>
                <a:srgbClr val="202124"/>
              </a:solidFill>
            </a:endParaRPr>
          </a:p>
          <a:p>
            <a:pPr indent="-361950" lvl="0" marL="457200" rtl="0" algn="just">
              <a:lnSpc>
                <a:spcPct val="150000"/>
              </a:lnSpc>
              <a:spcBef>
                <a:spcPts val="0"/>
              </a:spcBef>
              <a:spcAft>
                <a:spcPts val="0"/>
              </a:spcAft>
              <a:buClr>
                <a:srgbClr val="202124"/>
              </a:buClr>
              <a:buSzPts val="2100"/>
              <a:buChar char="●"/>
            </a:pPr>
            <a:r>
              <a:rPr lang="en-US" sz="2100">
                <a:solidFill>
                  <a:srgbClr val="202124"/>
                </a:solidFill>
              </a:rPr>
              <a:t>Игроки, сидящие на льду или краю бортов, более минуты без действий и движений</a:t>
            </a:r>
            <a:endParaRPr sz="2100">
              <a:solidFill>
                <a:srgbClr val="202124"/>
              </a:solidFill>
            </a:endParaRPr>
          </a:p>
          <a:p>
            <a:pPr indent="-361950" lvl="0" marL="457200" rtl="0" algn="just">
              <a:lnSpc>
                <a:spcPct val="150000"/>
              </a:lnSpc>
              <a:spcBef>
                <a:spcPts val="0"/>
              </a:spcBef>
              <a:spcAft>
                <a:spcPts val="0"/>
              </a:spcAft>
              <a:buClr>
                <a:srgbClr val="202124"/>
              </a:buClr>
              <a:buSzPts val="2100"/>
              <a:buChar char="●"/>
            </a:pPr>
            <a:r>
              <a:rPr lang="en-US" sz="2100">
                <a:solidFill>
                  <a:srgbClr val="202124"/>
                </a:solidFill>
              </a:rPr>
              <a:t>5+ игроков на колонну</a:t>
            </a:r>
            <a:endParaRPr sz="2100">
              <a:solidFill>
                <a:srgbClr val="202124"/>
              </a:solidFill>
            </a:endParaRPr>
          </a:p>
          <a:p>
            <a:pPr indent="-361950" lvl="0" marL="457200" rtl="0" algn="just">
              <a:lnSpc>
                <a:spcPct val="150000"/>
              </a:lnSpc>
              <a:spcBef>
                <a:spcPts val="0"/>
              </a:spcBef>
              <a:spcAft>
                <a:spcPts val="0"/>
              </a:spcAft>
              <a:buClr>
                <a:srgbClr val="202124"/>
              </a:buClr>
              <a:buSzPts val="2100"/>
              <a:buChar char="●"/>
            </a:pPr>
            <a:r>
              <a:rPr lang="en-US" sz="2100">
                <a:solidFill>
                  <a:srgbClr val="202124"/>
                </a:solidFill>
              </a:rPr>
              <a:t>Чрезмерное катание без шайб (справедливо для старших возрастов)</a:t>
            </a:r>
            <a:endParaRPr sz="2100">
              <a:solidFill>
                <a:srgbClr val="202124"/>
              </a:solidFill>
            </a:endParaRPr>
          </a:p>
          <a:p>
            <a:pPr indent="-361950" lvl="0" marL="457200" rtl="0" algn="just">
              <a:lnSpc>
                <a:spcPct val="150000"/>
              </a:lnSpc>
              <a:spcBef>
                <a:spcPts val="0"/>
              </a:spcBef>
              <a:spcAft>
                <a:spcPts val="0"/>
              </a:spcAft>
              <a:buClr>
                <a:srgbClr val="202124"/>
              </a:buClr>
              <a:buSzPts val="2100"/>
              <a:buChar char="●"/>
            </a:pPr>
            <a:r>
              <a:rPr lang="en-US" sz="2100">
                <a:solidFill>
                  <a:srgbClr val="202124"/>
                </a:solidFill>
              </a:rPr>
              <a:t>Упражнения с очень небольшим количеством «исчисляемых действий» или задач.</a:t>
            </a:r>
            <a:endParaRPr sz="2100">
              <a:solidFill>
                <a:srgbClr val="202124"/>
              </a:solidFill>
            </a:endParaRPr>
          </a:p>
          <a:p>
            <a:pPr indent="-361950" lvl="0" marL="457200" marR="38100" rtl="0" algn="l">
              <a:lnSpc>
                <a:spcPct val="128571"/>
              </a:lnSpc>
              <a:spcBef>
                <a:spcPts val="0"/>
              </a:spcBef>
              <a:spcAft>
                <a:spcPts val="0"/>
              </a:spcAft>
              <a:buClr>
                <a:srgbClr val="202124"/>
              </a:buClr>
              <a:buSzPts val="2100"/>
              <a:buChar char="●"/>
            </a:pPr>
            <a:r>
              <a:rPr lang="en-US" sz="2100">
                <a:solidFill>
                  <a:srgbClr val="202124"/>
                </a:solidFill>
              </a:rPr>
              <a:t>Тренировки на все поле с одновременным нахождением менее чем 4 хоккеистов на льду</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grpSp>
        <p:nvGrpSpPr>
          <p:cNvPr id="242" name="Google Shape;242;p34"/>
          <p:cNvGrpSpPr/>
          <p:nvPr/>
        </p:nvGrpSpPr>
        <p:grpSpPr>
          <a:xfrm>
            <a:off x="-5026" y="1724"/>
            <a:ext cx="9131000" cy="6854400"/>
            <a:chOff x="0" y="0"/>
            <a:chExt cx="9131000" cy="6854400"/>
          </a:xfrm>
        </p:grpSpPr>
        <p:sp>
          <p:nvSpPr>
            <p:cNvPr id="243" name="Google Shape;243;p34"/>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44" name="Google Shape;244;p34"/>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45" name="Google Shape;245;p34"/>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46" name="Google Shape;246;p34"/>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Хорошие тренировки не попавшие в презентацию</a:t>
            </a:r>
            <a:endParaRPr b="1" sz="2600">
              <a:latin typeface="Times New Roman"/>
              <a:ea typeface="Times New Roman"/>
              <a:cs typeface="Times New Roman"/>
              <a:sym typeface="Times New Roman"/>
            </a:endParaRPr>
          </a:p>
        </p:txBody>
      </p:sp>
      <p:pic>
        <p:nvPicPr>
          <p:cNvPr id="247" name="Google Shape;247;p34" title="Станции">
            <a:hlinkClick r:id="rId4"/>
          </p:cNvPr>
          <p:cNvPicPr preferRelativeResize="0"/>
          <p:nvPr/>
        </p:nvPicPr>
        <p:blipFill>
          <a:blip r:embed="rId5">
            <a:alphaModFix/>
          </a:blip>
          <a:stretch>
            <a:fillRect/>
          </a:stretch>
        </p:blipFill>
        <p:spPr>
          <a:xfrm>
            <a:off x="0" y="586725"/>
            <a:ext cx="8375776" cy="62818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grpSp>
        <p:nvGrpSpPr>
          <p:cNvPr id="252" name="Google Shape;252;p35"/>
          <p:cNvGrpSpPr/>
          <p:nvPr/>
        </p:nvGrpSpPr>
        <p:grpSpPr>
          <a:xfrm>
            <a:off x="-5026" y="1724"/>
            <a:ext cx="9131000" cy="6854400"/>
            <a:chOff x="0" y="0"/>
            <a:chExt cx="9131000" cy="6854400"/>
          </a:xfrm>
        </p:grpSpPr>
        <p:sp>
          <p:nvSpPr>
            <p:cNvPr id="253" name="Google Shape;253;p35"/>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54" name="Google Shape;254;p35"/>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55" name="Google Shape;255;p35"/>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56" name="Google Shape;256;p35"/>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Хорошие тренировки не попавшие в презентацию</a:t>
            </a:r>
            <a:endParaRPr b="1" sz="2600">
              <a:latin typeface="Times New Roman"/>
              <a:ea typeface="Times New Roman"/>
              <a:cs typeface="Times New Roman"/>
              <a:sym typeface="Times New Roman"/>
            </a:endParaRPr>
          </a:p>
        </p:txBody>
      </p:sp>
      <p:pic>
        <p:nvPicPr>
          <p:cNvPr id="257" name="Google Shape;257;p35" title="Техника по станциям">
            <a:hlinkClick r:id="rId4"/>
          </p:cNvPr>
          <p:cNvPicPr preferRelativeResize="0"/>
          <p:nvPr/>
        </p:nvPicPr>
        <p:blipFill>
          <a:blip r:embed="rId5">
            <a:alphaModFix/>
          </a:blip>
          <a:stretch>
            <a:fillRect/>
          </a:stretch>
        </p:blipFill>
        <p:spPr>
          <a:xfrm>
            <a:off x="0" y="586725"/>
            <a:ext cx="8278000" cy="6208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p36"/>
          <p:cNvGrpSpPr/>
          <p:nvPr/>
        </p:nvGrpSpPr>
        <p:grpSpPr>
          <a:xfrm>
            <a:off x="-5026" y="1724"/>
            <a:ext cx="9131000" cy="6854400"/>
            <a:chOff x="0" y="0"/>
            <a:chExt cx="9131000" cy="6854400"/>
          </a:xfrm>
        </p:grpSpPr>
        <p:sp>
          <p:nvSpPr>
            <p:cNvPr id="263" name="Google Shape;263;p36"/>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64" name="Google Shape;264;p36"/>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65" name="Google Shape;265;p36"/>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66" name="Google Shape;266;p36"/>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Хорошие тренировки не попавшие в презентацию</a:t>
            </a:r>
            <a:endParaRPr b="1" sz="2600">
              <a:latin typeface="Times New Roman"/>
              <a:ea typeface="Times New Roman"/>
              <a:cs typeface="Times New Roman"/>
              <a:sym typeface="Times New Roman"/>
            </a:endParaRPr>
          </a:p>
        </p:txBody>
      </p:sp>
      <p:pic>
        <p:nvPicPr>
          <p:cNvPr id="267" name="Google Shape;267;p36" title="Плюс минус">
            <a:hlinkClick r:id="rId4"/>
          </p:cNvPr>
          <p:cNvPicPr preferRelativeResize="0"/>
          <p:nvPr/>
        </p:nvPicPr>
        <p:blipFill>
          <a:blip r:embed="rId5">
            <a:alphaModFix/>
          </a:blip>
          <a:stretch>
            <a:fillRect/>
          </a:stretch>
        </p:blipFill>
        <p:spPr>
          <a:xfrm>
            <a:off x="0" y="534425"/>
            <a:ext cx="8347733" cy="626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pSp>
        <p:nvGrpSpPr>
          <p:cNvPr id="272" name="Google Shape;272;p37"/>
          <p:cNvGrpSpPr/>
          <p:nvPr/>
        </p:nvGrpSpPr>
        <p:grpSpPr>
          <a:xfrm>
            <a:off x="-5026" y="1724"/>
            <a:ext cx="9131000" cy="6854400"/>
            <a:chOff x="0" y="0"/>
            <a:chExt cx="9131000" cy="6854400"/>
          </a:xfrm>
        </p:grpSpPr>
        <p:sp>
          <p:nvSpPr>
            <p:cNvPr id="273" name="Google Shape;273;p37"/>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74" name="Google Shape;274;p37"/>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75" name="Google Shape;275;p37"/>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76" name="Google Shape;276;p37"/>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Хорошие тренировки не попавшие в презентацию</a:t>
            </a:r>
            <a:endParaRPr b="1" sz="2600">
              <a:latin typeface="Times New Roman"/>
              <a:ea typeface="Times New Roman"/>
              <a:cs typeface="Times New Roman"/>
              <a:sym typeface="Times New Roman"/>
            </a:endParaRPr>
          </a:p>
        </p:txBody>
      </p:sp>
      <p:pic>
        <p:nvPicPr>
          <p:cNvPr id="277" name="Google Shape;277;p37" title="21">
            <a:hlinkClick r:id="rId4"/>
          </p:cNvPr>
          <p:cNvPicPr preferRelativeResize="0"/>
          <p:nvPr/>
        </p:nvPicPr>
        <p:blipFill>
          <a:blip r:embed="rId5">
            <a:alphaModFix/>
          </a:blip>
          <a:stretch>
            <a:fillRect/>
          </a:stretch>
        </p:blipFill>
        <p:spPr>
          <a:xfrm>
            <a:off x="0" y="586725"/>
            <a:ext cx="8278000" cy="6208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38"/>
          <p:cNvGrpSpPr/>
          <p:nvPr/>
        </p:nvGrpSpPr>
        <p:grpSpPr>
          <a:xfrm>
            <a:off x="-5026" y="1724"/>
            <a:ext cx="9131000" cy="6854400"/>
            <a:chOff x="0" y="0"/>
            <a:chExt cx="9131000" cy="6854400"/>
          </a:xfrm>
        </p:grpSpPr>
        <p:sp>
          <p:nvSpPr>
            <p:cNvPr id="283" name="Google Shape;283;p38"/>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84" name="Google Shape;284;p38"/>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85" name="Google Shape;285;p38"/>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86" name="Google Shape;286;p38"/>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Хорошие тренировки не попавшие в презентацию</a:t>
            </a:r>
            <a:endParaRPr b="1" sz="2600">
              <a:latin typeface="Times New Roman"/>
              <a:ea typeface="Times New Roman"/>
              <a:cs typeface="Times New Roman"/>
              <a:sym typeface="Times New Roman"/>
            </a:endParaRPr>
          </a:p>
        </p:txBody>
      </p:sp>
      <p:pic>
        <p:nvPicPr>
          <p:cNvPr id="287" name="Google Shape;287;p38" title="13">
            <a:hlinkClick r:id="rId4"/>
          </p:cNvPr>
          <p:cNvPicPr preferRelativeResize="0"/>
          <p:nvPr/>
        </p:nvPicPr>
        <p:blipFill>
          <a:blip r:embed="rId5">
            <a:alphaModFix/>
          </a:blip>
          <a:stretch>
            <a:fillRect/>
          </a:stretch>
        </p:blipFill>
        <p:spPr>
          <a:xfrm>
            <a:off x="138650" y="586725"/>
            <a:ext cx="8278000" cy="6208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39"/>
          <p:cNvGrpSpPr/>
          <p:nvPr/>
        </p:nvGrpSpPr>
        <p:grpSpPr>
          <a:xfrm>
            <a:off x="-5026" y="1724"/>
            <a:ext cx="9131000" cy="6854400"/>
            <a:chOff x="0" y="0"/>
            <a:chExt cx="9131000" cy="6854400"/>
          </a:xfrm>
        </p:grpSpPr>
        <p:sp>
          <p:nvSpPr>
            <p:cNvPr id="293" name="Google Shape;293;p39"/>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294" name="Google Shape;294;p39"/>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295" name="Google Shape;295;p39"/>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296" name="Google Shape;296;p39"/>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Тренировки требующие доработки</a:t>
            </a:r>
            <a:endParaRPr b="1" sz="2600">
              <a:latin typeface="Times New Roman"/>
              <a:ea typeface="Times New Roman"/>
              <a:cs typeface="Times New Roman"/>
              <a:sym typeface="Times New Roman"/>
            </a:endParaRPr>
          </a:p>
        </p:txBody>
      </p:sp>
      <p:pic>
        <p:nvPicPr>
          <p:cNvPr id="297" name="Google Shape;297;p39" title="Большая пауза отдыха">
            <a:hlinkClick r:id="rId4"/>
          </p:cNvPr>
          <p:cNvPicPr preferRelativeResize="0"/>
          <p:nvPr/>
        </p:nvPicPr>
        <p:blipFill>
          <a:blip r:embed="rId5">
            <a:alphaModFix/>
          </a:blip>
          <a:stretch>
            <a:fillRect/>
          </a:stretch>
        </p:blipFill>
        <p:spPr>
          <a:xfrm>
            <a:off x="49875" y="586725"/>
            <a:ext cx="8325900" cy="6244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grpSp>
        <p:nvGrpSpPr>
          <p:cNvPr id="302" name="Google Shape;302;p40"/>
          <p:cNvGrpSpPr/>
          <p:nvPr/>
        </p:nvGrpSpPr>
        <p:grpSpPr>
          <a:xfrm>
            <a:off x="-5026" y="1724"/>
            <a:ext cx="9131000" cy="6854400"/>
            <a:chOff x="0" y="0"/>
            <a:chExt cx="9131000" cy="6854400"/>
          </a:xfrm>
        </p:grpSpPr>
        <p:sp>
          <p:nvSpPr>
            <p:cNvPr id="303" name="Google Shape;303;p40"/>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04" name="Google Shape;304;p40"/>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305" name="Google Shape;305;p40"/>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306" name="Google Shape;306;p40"/>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Тренировки требующие доработки</a:t>
            </a:r>
            <a:endParaRPr b="1" sz="2600">
              <a:latin typeface="Times New Roman"/>
              <a:ea typeface="Times New Roman"/>
              <a:cs typeface="Times New Roman"/>
              <a:sym typeface="Times New Roman"/>
            </a:endParaRPr>
          </a:p>
        </p:txBody>
      </p:sp>
      <p:pic>
        <p:nvPicPr>
          <p:cNvPr id="307" name="Google Shape;307;p40" title="Нерациональное использование">
            <a:hlinkClick r:id="rId4"/>
          </p:cNvPr>
          <p:cNvPicPr preferRelativeResize="0"/>
          <p:nvPr/>
        </p:nvPicPr>
        <p:blipFill>
          <a:blip r:embed="rId5">
            <a:alphaModFix/>
          </a:blip>
          <a:stretch>
            <a:fillRect/>
          </a:stretch>
        </p:blipFill>
        <p:spPr>
          <a:xfrm>
            <a:off x="99975" y="586725"/>
            <a:ext cx="8275800" cy="6206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p41"/>
          <p:cNvGrpSpPr/>
          <p:nvPr/>
        </p:nvGrpSpPr>
        <p:grpSpPr>
          <a:xfrm>
            <a:off x="-5026" y="1724"/>
            <a:ext cx="9131000" cy="6854400"/>
            <a:chOff x="0" y="0"/>
            <a:chExt cx="9131000" cy="6854400"/>
          </a:xfrm>
        </p:grpSpPr>
        <p:sp>
          <p:nvSpPr>
            <p:cNvPr id="313" name="Google Shape;313;p41"/>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14" name="Google Shape;314;p41"/>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315" name="Google Shape;315;p41"/>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316" name="Google Shape;316;p41"/>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Тренировки требующие доработки</a:t>
            </a:r>
            <a:endParaRPr b="1" sz="2600">
              <a:latin typeface="Times New Roman"/>
              <a:ea typeface="Times New Roman"/>
              <a:cs typeface="Times New Roman"/>
              <a:sym typeface="Times New Roman"/>
            </a:endParaRPr>
          </a:p>
        </p:txBody>
      </p:sp>
      <p:pic>
        <p:nvPicPr>
          <p:cNvPr id="317" name="Google Shape;317;p41" title="Организация, последовательность, исправление">
            <a:hlinkClick r:id="rId4"/>
          </p:cNvPr>
          <p:cNvPicPr preferRelativeResize="0"/>
          <p:nvPr/>
        </p:nvPicPr>
        <p:blipFill>
          <a:blip r:embed="rId5">
            <a:alphaModFix/>
          </a:blip>
          <a:stretch>
            <a:fillRect/>
          </a:stretch>
        </p:blipFill>
        <p:spPr>
          <a:xfrm>
            <a:off x="225675" y="534400"/>
            <a:ext cx="8150100" cy="611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42"/>
          <p:cNvGrpSpPr/>
          <p:nvPr/>
        </p:nvGrpSpPr>
        <p:grpSpPr>
          <a:xfrm>
            <a:off x="-5026" y="1724"/>
            <a:ext cx="9131000" cy="6854400"/>
            <a:chOff x="0" y="0"/>
            <a:chExt cx="9131000" cy="6854400"/>
          </a:xfrm>
        </p:grpSpPr>
        <p:sp>
          <p:nvSpPr>
            <p:cNvPr id="323" name="Google Shape;323;p42"/>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24" name="Google Shape;324;p42"/>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325" name="Google Shape;325;p42"/>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326" name="Google Shape;326;p42"/>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Организация при которой сложно научиться</a:t>
            </a:r>
            <a:endParaRPr b="1" sz="2600">
              <a:latin typeface="Times New Roman"/>
              <a:ea typeface="Times New Roman"/>
              <a:cs typeface="Times New Roman"/>
              <a:sym typeface="Times New Roman"/>
            </a:endParaRPr>
          </a:p>
        </p:txBody>
      </p:sp>
      <p:pic>
        <p:nvPicPr>
          <p:cNvPr id="327" name="Google Shape;327;p42" title="Треть поля для 40 человек">
            <a:hlinkClick r:id="rId4"/>
          </p:cNvPr>
          <p:cNvPicPr preferRelativeResize="0"/>
          <p:nvPr/>
        </p:nvPicPr>
        <p:blipFill>
          <a:blip r:embed="rId5">
            <a:alphaModFix/>
          </a:blip>
          <a:stretch>
            <a:fillRect/>
          </a:stretch>
        </p:blipFill>
        <p:spPr>
          <a:xfrm>
            <a:off x="0" y="586725"/>
            <a:ext cx="8183900" cy="613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grpSp>
        <p:nvGrpSpPr>
          <p:cNvPr id="332" name="Google Shape;332;p43"/>
          <p:cNvGrpSpPr/>
          <p:nvPr/>
        </p:nvGrpSpPr>
        <p:grpSpPr>
          <a:xfrm>
            <a:off x="-5026" y="1724"/>
            <a:ext cx="9131000" cy="6854400"/>
            <a:chOff x="0" y="0"/>
            <a:chExt cx="9131000" cy="6854400"/>
          </a:xfrm>
        </p:grpSpPr>
        <p:sp>
          <p:nvSpPr>
            <p:cNvPr id="333" name="Google Shape;333;p43"/>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334" name="Google Shape;334;p43"/>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335" name="Google Shape;335;p43"/>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336" name="Google Shape;336;p43"/>
          <p:cNvSpPr txBox="1"/>
          <p:nvPr/>
        </p:nvSpPr>
        <p:spPr>
          <a:xfrm>
            <a:off x="49875" y="1725"/>
            <a:ext cx="907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latin typeface="Times New Roman"/>
                <a:ea typeface="Times New Roman"/>
                <a:cs typeface="Times New Roman"/>
                <a:sym typeface="Times New Roman"/>
              </a:rPr>
              <a:t>Тренировки требующие доработки</a:t>
            </a:r>
            <a:endParaRPr b="1" sz="2600">
              <a:latin typeface="Times New Roman"/>
              <a:ea typeface="Times New Roman"/>
              <a:cs typeface="Times New Roman"/>
              <a:sym typeface="Times New Roman"/>
            </a:endParaRPr>
          </a:p>
        </p:txBody>
      </p:sp>
      <p:pic>
        <p:nvPicPr>
          <p:cNvPr id="337" name="Google Shape;337;p43" title="Брест набор">
            <a:hlinkClick r:id="rId4"/>
          </p:cNvPr>
          <p:cNvPicPr preferRelativeResize="0"/>
          <p:nvPr/>
        </p:nvPicPr>
        <p:blipFill>
          <a:blip r:embed="rId5">
            <a:alphaModFix/>
          </a:blip>
          <a:stretch>
            <a:fillRect/>
          </a:stretch>
        </p:blipFill>
        <p:spPr>
          <a:xfrm>
            <a:off x="49875" y="524750"/>
            <a:ext cx="8248525" cy="618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grpSp>
        <p:nvGrpSpPr>
          <p:cNvPr id="77" name="Google Shape;77;p17"/>
          <p:cNvGrpSpPr/>
          <p:nvPr/>
        </p:nvGrpSpPr>
        <p:grpSpPr>
          <a:xfrm>
            <a:off x="-5026" y="1724"/>
            <a:ext cx="9131000" cy="6854400"/>
            <a:chOff x="0" y="0"/>
            <a:chExt cx="9131000" cy="6854400"/>
          </a:xfrm>
        </p:grpSpPr>
        <p:sp>
          <p:nvSpPr>
            <p:cNvPr id="78" name="Google Shape;78;p17"/>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79" name="Google Shape;79;p17"/>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80" name="Google Shape;80;p17"/>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sp>
        <p:nvSpPr>
          <p:cNvPr id="81" name="Google Shape;81;p17"/>
          <p:cNvSpPr txBox="1"/>
          <p:nvPr/>
        </p:nvSpPr>
        <p:spPr>
          <a:xfrm>
            <a:off x="21775" y="396275"/>
            <a:ext cx="9077400" cy="54951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b="1" lang="en-US" sz="2100">
                <a:solidFill>
                  <a:srgbClr val="202124"/>
                </a:solidFill>
              </a:rPr>
              <a:t>Перед тренировкой:</a:t>
            </a:r>
            <a:endParaRPr b="1" sz="2100">
              <a:solidFill>
                <a:srgbClr val="202124"/>
              </a:solidFill>
            </a:endParaRPr>
          </a:p>
          <a:p>
            <a:pPr indent="0" lvl="0" marL="0" marR="38100" rtl="0" algn="l">
              <a:lnSpc>
                <a:spcPct val="128571"/>
              </a:lnSpc>
              <a:spcBef>
                <a:spcPts val="0"/>
              </a:spcBef>
              <a:spcAft>
                <a:spcPts val="0"/>
              </a:spcAft>
              <a:buNone/>
            </a:pPr>
            <a:r>
              <a:rPr lang="en-US" sz="2100">
                <a:solidFill>
                  <a:srgbClr val="202124"/>
                </a:solidFill>
              </a:rPr>
              <a:t>• Просмотрите план тренировок и определите количество игроков в каждой колонне.</a:t>
            </a:r>
            <a:endParaRPr sz="2100">
              <a:solidFill>
                <a:srgbClr val="202124"/>
              </a:solidFill>
            </a:endParaRPr>
          </a:p>
          <a:p>
            <a:pPr indent="0" lvl="0" marL="0" marR="38100" rtl="0" algn="l">
              <a:lnSpc>
                <a:spcPct val="128571"/>
              </a:lnSpc>
              <a:spcBef>
                <a:spcPts val="0"/>
              </a:spcBef>
              <a:spcAft>
                <a:spcPts val="0"/>
              </a:spcAft>
              <a:buNone/>
            </a:pPr>
            <a:r>
              <a:rPr lang="en-US" sz="2100">
                <a:solidFill>
                  <a:srgbClr val="202124"/>
                </a:solidFill>
              </a:rPr>
              <a:t>• Планируйте соотношение отдыха и работы 1:1, 2:1 3:1 или 4:1 для всех игроков.</a:t>
            </a:r>
            <a:endParaRPr sz="2100">
              <a:solidFill>
                <a:srgbClr val="202124"/>
              </a:solidFill>
            </a:endParaRPr>
          </a:p>
          <a:p>
            <a:pPr indent="0" lvl="0" marL="0" marR="38100" rtl="0" algn="l">
              <a:lnSpc>
                <a:spcPct val="128571"/>
              </a:lnSpc>
              <a:spcBef>
                <a:spcPts val="0"/>
              </a:spcBef>
              <a:spcAft>
                <a:spcPts val="0"/>
              </a:spcAft>
              <a:buNone/>
            </a:pPr>
            <a:r>
              <a:rPr lang="en-US" sz="2100">
                <a:solidFill>
                  <a:srgbClr val="202124"/>
                </a:solidFill>
              </a:rPr>
              <a:t>• Планируйте развитие навыков во время отдыха (5 передач в касание с человеком позади, 5 обманных движений перед тем как сделать бросок в борт, положить клюшку и сделать  скрестных шага)</a:t>
            </a:r>
            <a:endParaRPr sz="2100">
              <a:solidFill>
                <a:srgbClr val="202124"/>
              </a:solidFill>
            </a:endParaRPr>
          </a:p>
          <a:p>
            <a:pPr indent="0" lvl="0" marL="0" marR="38100" rtl="0" algn="l">
              <a:lnSpc>
                <a:spcPct val="128571"/>
              </a:lnSpc>
              <a:spcBef>
                <a:spcPts val="0"/>
              </a:spcBef>
              <a:spcAft>
                <a:spcPts val="0"/>
              </a:spcAft>
              <a:buNone/>
            </a:pPr>
            <a:r>
              <a:rPr lang="en-US" sz="2100">
                <a:solidFill>
                  <a:srgbClr val="202124"/>
                </a:solidFill>
              </a:rPr>
              <a:t>• 15-минутное обсуждение с помощниками перед выходом на лед </a:t>
            </a:r>
            <a:endParaRPr sz="2100">
              <a:solidFill>
                <a:srgbClr val="202124"/>
              </a:solidFill>
            </a:endParaRPr>
          </a:p>
          <a:p>
            <a:pPr indent="0" lvl="0" marL="0" marR="38100" rtl="0" algn="l">
              <a:lnSpc>
                <a:spcPct val="128571"/>
              </a:lnSpc>
              <a:spcBef>
                <a:spcPts val="0"/>
              </a:spcBef>
              <a:spcAft>
                <a:spcPts val="0"/>
              </a:spcAft>
              <a:buNone/>
            </a:pPr>
            <a:r>
              <a:t/>
            </a:r>
            <a:endParaRPr sz="2100">
              <a:solidFill>
                <a:srgbClr val="202124"/>
              </a:solidFill>
            </a:endParaRPr>
          </a:p>
          <a:p>
            <a:pPr indent="0" lvl="0" marL="0" marR="38100" rtl="0" algn="l">
              <a:lnSpc>
                <a:spcPct val="128571"/>
              </a:lnSpc>
              <a:spcBef>
                <a:spcPts val="0"/>
              </a:spcBef>
              <a:spcAft>
                <a:spcPts val="0"/>
              </a:spcAft>
              <a:buNone/>
            </a:pPr>
            <a:r>
              <a:rPr b="1" lang="en-US" sz="2100">
                <a:solidFill>
                  <a:srgbClr val="202124"/>
                </a:solidFill>
              </a:rPr>
              <a:t>Для старших возрастов:</a:t>
            </a:r>
            <a:endParaRPr b="1" sz="2100">
              <a:solidFill>
                <a:srgbClr val="202124"/>
              </a:solidFill>
            </a:endParaRPr>
          </a:p>
          <a:p>
            <a:pPr indent="0" lvl="0" marL="0" marR="38100" rtl="0" algn="l">
              <a:lnSpc>
                <a:spcPct val="128571"/>
              </a:lnSpc>
              <a:spcBef>
                <a:spcPts val="0"/>
              </a:spcBef>
              <a:spcAft>
                <a:spcPts val="0"/>
              </a:spcAft>
              <a:buNone/>
            </a:pPr>
            <a:r>
              <a:rPr lang="en-US" sz="2100">
                <a:solidFill>
                  <a:srgbClr val="202124"/>
                </a:solidFill>
              </a:rPr>
              <a:t>• Добавляйте шайбу в упражнения на коньках, где это применимо</a:t>
            </a:r>
            <a:endParaRPr sz="2100">
              <a:solidFill>
                <a:srgbClr val="202124"/>
              </a:solidFill>
            </a:endParaRPr>
          </a:p>
          <a:p>
            <a:pPr indent="0" lvl="0" marL="0" marR="38100" rtl="0" algn="l">
              <a:lnSpc>
                <a:spcPct val="128571"/>
              </a:lnSpc>
              <a:spcBef>
                <a:spcPts val="0"/>
              </a:spcBef>
              <a:spcAft>
                <a:spcPts val="0"/>
              </a:spcAft>
              <a:buNone/>
            </a:pPr>
            <a:r>
              <a:rPr lang="en-US" sz="2100">
                <a:solidFill>
                  <a:srgbClr val="202124"/>
                </a:solidFill>
              </a:rPr>
              <a:t>• Добавить бросок и добивание в конце упражнения</a:t>
            </a:r>
            <a:endParaRPr b="1" sz="2100">
              <a:solidFill>
                <a:srgbClr val="20212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grpSp>
        <p:nvGrpSpPr>
          <p:cNvPr id="86" name="Google Shape;86;p18"/>
          <p:cNvGrpSpPr/>
          <p:nvPr/>
        </p:nvGrpSpPr>
        <p:grpSpPr>
          <a:xfrm>
            <a:off x="-5026" y="1724"/>
            <a:ext cx="9131000" cy="6854400"/>
            <a:chOff x="0" y="0"/>
            <a:chExt cx="9131000" cy="6854400"/>
          </a:xfrm>
        </p:grpSpPr>
        <p:sp>
          <p:nvSpPr>
            <p:cNvPr id="87" name="Google Shape;87;p18"/>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88" name="Google Shape;88;p18"/>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89" name="Google Shape;89;p18"/>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90" name="Google Shape;90;p18"/>
          <p:cNvSpPr txBox="1"/>
          <p:nvPr/>
        </p:nvSpPr>
        <p:spPr>
          <a:xfrm>
            <a:off x="22075" y="1725"/>
            <a:ext cx="9224400" cy="661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n-US" sz="2200">
                <a:solidFill>
                  <a:schemeClr val="dk1"/>
                </a:solidFill>
                <a:latin typeface="Times New Roman"/>
                <a:ea typeface="Times New Roman"/>
                <a:cs typeface="Times New Roman"/>
                <a:sym typeface="Times New Roman"/>
              </a:rPr>
              <a:t>Учащийся - центральная фигура УТЗ и главное действующее лицо</a:t>
            </a:r>
            <a:r>
              <a:rPr b="1" lang="en-US" sz="3100">
                <a:solidFill>
                  <a:schemeClr val="dk1"/>
                </a:solidFill>
                <a:latin typeface="Times New Roman"/>
                <a:ea typeface="Times New Roman"/>
                <a:cs typeface="Times New Roman"/>
                <a:sym typeface="Times New Roman"/>
              </a:rPr>
              <a:t>:</a:t>
            </a:r>
            <a:endParaRPr sz="1900">
              <a:solidFill>
                <a:schemeClr val="dk1"/>
              </a:solidFill>
              <a:latin typeface="Times New Roman"/>
              <a:ea typeface="Times New Roman"/>
              <a:cs typeface="Times New Roman"/>
              <a:sym typeface="Times New Roman"/>
            </a:endParaRPr>
          </a:p>
        </p:txBody>
      </p:sp>
      <p:pic>
        <p:nvPicPr>
          <p:cNvPr id="91" name="Google Shape;91;p18" title="Стендап от тренера">
            <a:hlinkClick r:id="rId4"/>
          </p:cNvPr>
          <p:cNvPicPr preferRelativeResize="0"/>
          <p:nvPr/>
        </p:nvPicPr>
        <p:blipFill>
          <a:blip r:embed="rId5">
            <a:alphaModFix/>
          </a:blip>
          <a:stretch>
            <a:fillRect/>
          </a:stretch>
        </p:blipFill>
        <p:spPr>
          <a:xfrm>
            <a:off x="0" y="719398"/>
            <a:ext cx="8182300" cy="6136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grpSp>
        <p:nvGrpSpPr>
          <p:cNvPr id="96" name="Google Shape;96;p19"/>
          <p:cNvGrpSpPr/>
          <p:nvPr/>
        </p:nvGrpSpPr>
        <p:grpSpPr>
          <a:xfrm>
            <a:off x="-5026" y="1724"/>
            <a:ext cx="9131000" cy="6854400"/>
            <a:chOff x="0" y="0"/>
            <a:chExt cx="9131000" cy="6854400"/>
          </a:xfrm>
        </p:grpSpPr>
        <p:sp>
          <p:nvSpPr>
            <p:cNvPr id="97" name="Google Shape;97;p19"/>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98" name="Google Shape;98;p19"/>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99" name="Google Shape;99;p19"/>
          <p:cNvPicPr preferRelativeResize="0"/>
          <p:nvPr/>
        </p:nvPicPr>
        <p:blipFill rotWithShape="1">
          <a:blip r:embed="rId3">
            <a:alphaModFix/>
          </a:blip>
          <a:srcRect b="0" l="0" r="0" t="0"/>
          <a:stretch/>
        </p:blipFill>
        <p:spPr>
          <a:xfrm>
            <a:off x="8215457" y="5633414"/>
            <a:ext cx="768218" cy="1013286"/>
          </a:xfrm>
          <a:prstGeom prst="rect">
            <a:avLst/>
          </a:prstGeom>
          <a:noFill/>
          <a:ln>
            <a:noFill/>
          </a:ln>
        </p:spPr>
      </p:pic>
      <p:sp>
        <p:nvSpPr>
          <p:cNvPr id="100" name="Google Shape;100;p19"/>
          <p:cNvSpPr txBox="1"/>
          <p:nvPr/>
        </p:nvSpPr>
        <p:spPr>
          <a:xfrm>
            <a:off x="0" y="850875"/>
            <a:ext cx="9077400" cy="45483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US" sz="2900">
                <a:latin typeface="Times New Roman"/>
                <a:ea typeface="Times New Roman"/>
                <a:cs typeface="Times New Roman"/>
                <a:sym typeface="Times New Roman"/>
              </a:rPr>
              <a:t>Существуют стандарты УТЗ</a:t>
            </a:r>
            <a:r>
              <a:rPr b="1" lang="en-US" sz="2900">
                <a:latin typeface="Times New Roman"/>
                <a:ea typeface="Times New Roman"/>
                <a:cs typeface="Times New Roman"/>
                <a:sym typeface="Times New Roman"/>
              </a:rPr>
              <a:t>:</a:t>
            </a:r>
            <a:endParaRPr b="1" sz="29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latin typeface="Times New Roman"/>
                <a:ea typeface="Times New Roman"/>
                <a:cs typeface="Times New Roman"/>
                <a:sym typeface="Times New Roman"/>
              </a:rPr>
              <a:t>1) Учащийся - центр УТЗ и главное действующее лицо</a:t>
            </a:r>
            <a:endParaRPr sz="20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latin typeface="Times New Roman"/>
                <a:ea typeface="Times New Roman"/>
                <a:cs typeface="Times New Roman"/>
                <a:sym typeface="Times New Roman"/>
              </a:rPr>
              <a:t>2) Дисциплина </a:t>
            </a:r>
            <a:endParaRPr sz="20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latin typeface="Times New Roman"/>
                <a:ea typeface="Times New Roman"/>
                <a:cs typeface="Times New Roman"/>
                <a:sym typeface="Times New Roman"/>
              </a:rPr>
              <a:t>3) Вовлеченность и интерес учащихся</a:t>
            </a:r>
            <a:endParaRPr sz="20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latin typeface="Times New Roman"/>
                <a:ea typeface="Times New Roman"/>
                <a:cs typeface="Times New Roman"/>
                <a:sym typeface="Times New Roman"/>
              </a:rPr>
              <a:t>4) Структурность тренировки</a:t>
            </a:r>
            <a:endParaRPr sz="20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latin typeface="Times New Roman"/>
                <a:ea typeface="Times New Roman"/>
                <a:cs typeface="Times New Roman"/>
                <a:sym typeface="Times New Roman"/>
              </a:rPr>
              <a:t>5) Преемственность упражнений</a:t>
            </a:r>
            <a:endParaRPr sz="20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latin typeface="Times New Roman"/>
                <a:ea typeface="Times New Roman"/>
                <a:cs typeface="Times New Roman"/>
                <a:sym typeface="Times New Roman"/>
              </a:rPr>
              <a:t>6) Соотношение интенсивности и паузы отдыха</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pSp>
        <p:nvGrpSpPr>
          <p:cNvPr id="105" name="Google Shape;105;p20"/>
          <p:cNvGrpSpPr/>
          <p:nvPr/>
        </p:nvGrpSpPr>
        <p:grpSpPr>
          <a:xfrm>
            <a:off x="-5026" y="1724"/>
            <a:ext cx="9131000" cy="6854400"/>
            <a:chOff x="0" y="0"/>
            <a:chExt cx="9131000" cy="6854400"/>
          </a:xfrm>
        </p:grpSpPr>
        <p:sp>
          <p:nvSpPr>
            <p:cNvPr id="106" name="Google Shape;106;p20"/>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07" name="Google Shape;107;p20"/>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08" name="Google Shape;108;p20"/>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109" name="Google Shape;109;p20"/>
          <p:cNvSpPr txBox="1"/>
          <p:nvPr/>
        </p:nvSpPr>
        <p:spPr>
          <a:xfrm>
            <a:off x="0" y="0"/>
            <a:ext cx="9032100" cy="5318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US" sz="2900">
                <a:solidFill>
                  <a:schemeClr val="dk1"/>
                </a:solidFill>
                <a:latin typeface="Times New Roman"/>
                <a:ea typeface="Times New Roman"/>
                <a:cs typeface="Times New Roman"/>
                <a:sym typeface="Times New Roman"/>
              </a:rPr>
              <a:t>Структурность УТЗ</a:t>
            </a:r>
            <a:endParaRPr b="1" sz="29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solidFill>
                  <a:schemeClr val="dk1"/>
                </a:solidFill>
                <a:latin typeface="Times New Roman"/>
                <a:ea typeface="Times New Roman"/>
                <a:cs typeface="Times New Roman"/>
                <a:sym typeface="Times New Roman"/>
              </a:rPr>
              <a:t>УТЗ обязательно должно иметь подготовительную часть где учащиеся подготавливают мышцы, связки, и самое главное голову к началу тренировки. Подготовительная часть должна строиться согласно основной части и подготавливать не все, а именно системы на которые будет направлено воздействие в основной части. Уместно заканчивать подготовительную часть упражнениями на развитие скоростных качеств.</a:t>
            </a:r>
            <a:endParaRPr sz="20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solidFill>
                  <a:schemeClr val="dk1"/>
                </a:solidFill>
                <a:latin typeface="Times New Roman"/>
                <a:ea typeface="Times New Roman"/>
                <a:cs typeface="Times New Roman"/>
                <a:sym typeface="Times New Roman"/>
              </a:rPr>
              <a:t>Основная часть предназначена для решения задач УТЗ.</a:t>
            </a:r>
            <a:endParaRPr sz="20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solidFill>
                  <a:schemeClr val="dk1"/>
                </a:solidFill>
                <a:latin typeface="Times New Roman"/>
                <a:ea typeface="Times New Roman"/>
                <a:cs typeface="Times New Roman"/>
                <a:sym typeface="Times New Roman"/>
              </a:rPr>
              <a:t>Заключительная часть нужна чтобы плавно перевести учащихся из тренировочного режима в режим восстановления, в этой части также уместно решить вопросы развития гибкости.</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21"/>
          <p:cNvGrpSpPr/>
          <p:nvPr/>
        </p:nvGrpSpPr>
        <p:grpSpPr>
          <a:xfrm>
            <a:off x="-5026" y="1724"/>
            <a:ext cx="9131000" cy="6854400"/>
            <a:chOff x="0" y="0"/>
            <a:chExt cx="9131000" cy="6854400"/>
          </a:xfrm>
        </p:grpSpPr>
        <p:sp>
          <p:nvSpPr>
            <p:cNvPr id="115" name="Google Shape;115;p21"/>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16" name="Google Shape;116;p21"/>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17" name="Google Shape;117;p21"/>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pic>
        <p:nvPicPr>
          <p:cNvPr descr="Все легли" id="118" name="Google Shape;118;p21" title="Стендап">
            <a:hlinkClick r:id="rId4"/>
          </p:cNvPr>
          <p:cNvPicPr preferRelativeResize="0"/>
          <p:nvPr/>
        </p:nvPicPr>
        <p:blipFill>
          <a:blip r:embed="rId5">
            <a:alphaModFix/>
          </a:blip>
          <a:stretch>
            <a:fillRect/>
          </a:stretch>
        </p:blipFill>
        <p:spPr>
          <a:xfrm>
            <a:off x="192899" y="970975"/>
            <a:ext cx="8113075" cy="5824250"/>
          </a:xfrm>
          <a:prstGeom prst="rect">
            <a:avLst/>
          </a:prstGeom>
          <a:noFill/>
          <a:ln>
            <a:noFill/>
          </a:ln>
        </p:spPr>
      </p:pic>
      <p:sp>
        <p:nvSpPr>
          <p:cNvPr id="119" name="Google Shape;119;p21"/>
          <p:cNvSpPr txBox="1"/>
          <p:nvPr/>
        </p:nvSpPr>
        <p:spPr>
          <a:xfrm>
            <a:off x="-5075" y="257750"/>
            <a:ext cx="9131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solidFill>
                  <a:schemeClr val="dk1"/>
                </a:solidFill>
                <a:latin typeface="Times New Roman"/>
                <a:ea typeface="Times New Roman"/>
                <a:cs typeface="Times New Roman"/>
                <a:sym typeface="Times New Roman"/>
              </a:rPr>
              <a:t>Представленный формат проведения тренировки не эффективен:</a:t>
            </a:r>
            <a:endParaRPr b="1"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22"/>
          <p:cNvGrpSpPr/>
          <p:nvPr/>
        </p:nvGrpSpPr>
        <p:grpSpPr>
          <a:xfrm>
            <a:off x="-5026" y="1724"/>
            <a:ext cx="9131000" cy="6854400"/>
            <a:chOff x="0" y="0"/>
            <a:chExt cx="9131000" cy="6854400"/>
          </a:xfrm>
        </p:grpSpPr>
        <p:sp>
          <p:nvSpPr>
            <p:cNvPr id="125" name="Google Shape;125;p22"/>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26" name="Google Shape;126;p22"/>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27" name="Google Shape;127;p22"/>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128" name="Google Shape;128;p22"/>
          <p:cNvSpPr txBox="1"/>
          <p:nvPr/>
        </p:nvSpPr>
        <p:spPr>
          <a:xfrm>
            <a:off x="-5075" y="170700"/>
            <a:ext cx="91311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Times New Roman"/>
                <a:ea typeface="Times New Roman"/>
                <a:cs typeface="Times New Roman"/>
                <a:sym typeface="Times New Roman"/>
              </a:rPr>
              <a:t>Персональное исправление без остановки тренировочного процесса:</a:t>
            </a:r>
            <a:endParaRPr b="1" sz="2200"/>
          </a:p>
        </p:txBody>
      </p:sp>
      <p:pic>
        <p:nvPicPr>
          <p:cNvPr id="129" name="Google Shape;129;p22" title="Структура в тренировке">
            <a:hlinkClick r:id="rId4"/>
          </p:cNvPr>
          <p:cNvPicPr preferRelativeResize="0"/>
          <p:nvPr/>
        </p:nvPicPr>
        <p:blipFill>
          <a:blip r:embed="rId5">
            <a:alphaModFix/>
          </a:blip>
          <a:stretch>
            <a:fillRect/>
          </a:stretch>
        </p:blipFill>
        <p:spPr>
          <a:xfrm>
            <a:off x="209175" y="693900"/>
            <a:ext cx="8059834" cy="6044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23"/>
          <p:cNvGrpSpPr/>
          <p:nvPr/>
        </p:nvGrpSpPr>
        <p:grpSpPr>
          <a:xfrm>
            <a:off x="-5026" y="1724"/>
            <a:ext cx="9131000" cy="6854400"/>
            <a:chOff x="0" y="0"/>
            <a:chExt cx="9131000" cy="6854400"/>
          </a:xfrm>
        </p:grpSpPr>
        <p:sp>
          <p:nvSpPr>
            <p:cNvPr id="135" name="Google Shape;135;p23"/>
            <p:cNvSpPr/>
            <p:nvPr/>
          </p:nvSpPr>
          <p:spPr>
            <a:xfrm>
              <a:off x="0" y="0"/>
              <a:ext cx="9117900" cy="6854400"/>
            </a:xfrm>
            <a:prstGeom prst="rect">
              <a:avLst/>
            </a:prstGeom>
            <a:solidFill>
              <a:srgbClr val="ECECE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sp>
          <p:nvSpPr>
            <p:cNvPr id="136" name="Google Shape;136;p23"/>
            <p:cNvSpPr/>
            <p:nvPr/>
          </p:nvSpPr>
          <p:spPr>
            <a:xfrm>
              <a:off x="10292" y="9203"/>
              <a:ext cx="9120708" cy="6828678"/>
            </a:xfrm>
            <a:custGeom>
              <a:rect b="b" l="l" r="r" t="t"/>
              <a:pathLst>
                <a:path extrusionOk="0" h="21600" w="21600">
                  <a:moveTo>
                    <a:pt x="21555" y="2702"/>
                  </a:moveTo>
                  <a:lnTo>
                    <a:pt x="7557" y="21527"/>
                  </a:lnTo>
                  <a:lnTo>
                    <a:pt x="16274" y="395"/>
                  </a:lnTo>
                  <a:lnTo>
                    <a:pt x="21497" y="6091"/>
                  </a:lnTo>
                  <a:lnTo>
                    <a:pt x="14881" y="21500"/>
                  </a:lnTo>
                  <a:lnTo>
                    <a:pt x="8523" y="118"/>
                  </a:lnTo>
                  <a:lnTo>
                    <a:pt x="4351" y="21600"/>
                  </a:lnTo>
                  <a:lnTo>
                    <a:pt x="110" y="11968"/>
                  </a:lnTo>
                  <a:lnTo>
                    <a:pt x="6346" y="131"/>
                  </a:lnTo>
                  <a:lnTo>
                    <a:pt x="13443" y="21527"/>
                  </a:lnTo>
                  <a:lnTo>
                    <a:pt x="0" y="7259"/>
                  </a:lnTo>
                  <a:lnTo>
                    <a:pt x="6183" y="7289"/>
                  </a:lnTo>
                  <a:lnTo>
                    <a:pt x="1843" y="0"/>
                  </a:lnTo>
                  <a:lnTo>
                    <a:pt x="0" y="3961"/>
                  </a:lnTo>
                  <a:lnTo>
                    <a:pt x="21600" y="10787"/>
                  </a:lnTo>
                  <a:lnTo>
                    <a:pt x="18691" y="21424"/>
                  </a:lnTo>
                  <a:lnTo>
                    <a:pt x="17196" y="11708"/>
                  </a:lnTo>
                  <a:lnTo>
                    <a:pt x="0" y="21527"/>
                  </a:lnTo>
                  <a:lnTo>
                    <a:pt x="14054" y="175"/>
                  </a:lnTo>
                  <a:lnTo>
                    <a:pt x="21553" y="16600"/>
                  </a:lnTo>
                  <a:lnTo>
                    <a:pt x="336" y="15680"/>
                  </a:lnTo>
                  <a:lnTo>
                    <a:pt x="21551" y="82"/>
                  </a:lnTo>
                </a:path>
              </a:pathLst>
            </a:custGeom>
            <a:noFill/>
            <a:ln cap="flat" cmpd="sng" w="270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Calibri"/>
                <a:buNone/>
              </a:pPr>
              <a:r>
                <a:t/>
              </a:r>
              <a:endParaRPr b="0" i="0" sz="2400" u="none" cap="none" strike="noStrike">
                <a:solidFill>
                  <a:srgbClr val="000000"/>
                </a:solidFill>
                <a:latin typeface="Calibri"/>
                <a:ea typeface="Calibri"/>
                <a:cs typeface="Calibri"/>
                <a:sym typeface="Calibri"/>
              </a:endParaRPr>
            </a:p>
          </p:txBody>
        </p:sp>
      </p:grpSp>
      <p:pic>
        <p:nvPicPr>
          <p:cNvPr descr="Рисунок 8" id="137" name="Google Shape;137;p23"/>
          <p:cNvPicPr preferRelativeResize="0"/>
          <p:nvPr/>
        </p:nvPicPr>
        <p:blipFill rotWithShape="1">
          <a:blip r:embed="rId3">
            <a:alphaModFix/>
          </a:blip>
          <a:srcRect b="0" l="0" r="0" t="0"/>
          <a:stretch/>
        </p:blipFill>
        <p:spPr>
          <a:xfrm>
            <a:off x="8375782" y="5781939"/>
            <a:ext cx="768218" cy="1013286"/>
          </a:xfrm>
          <a:prstGeom prst="rect">
            <a:avLst/>
          </a:prstGeom>
          <a:noFill/>
          <a:ln>
            <a:noFill/>
          </a:ln>
        </p:spPr>
      </p:pic>
      <p:sp>
        <p:nvSpPr>
          <p:cNvPr id="138" name="Google Shape;138;p23"/>
          <p:cNvSpPr txBox="1"/>
          <p:nvPr/>
        </p:nvSpPr>
        <p:spPr>
          <a:xfrm>
            <a:off x="0" y="0"/>
            <a:ext cx="9144000" cy="57798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US" sz="2900">
                <a:solidFill>
                  <a:schemeClr val="dk1"/>
                </a:solidFill>
                <a:latin typeface="Times New Roman"/>
                <a:ea typeface="Times New Roman"/>
                <a:cs typeface="Times New Roman"/>
                <a:sym typeface="Times New Roman"/>
              </a:rPr>
              <a:t>Дисциплина </a:t>
            </a:r>
            <a:endParaRPr b="1" sz="29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solidFill>
                  <a:schemeClr val="dk1"/>
                </a:solidFill>
                <a:latin typeface="Times New Roman"/>
                <a:ea typeface="Times New Roman"/>
                <a:cs typeface="Times New Roman"/>
                <a:sym typeface="Times New Roman"/>
              </a:rPr>
              <a:t>Когда у</a:t>
            </a:r>
            <a:r>
              <a:rPr lang="en-US" sz="2000">
                <a:solidFill>
                  <a:schemeClr val="dk1"/>
                </a:solidFill>
                <a:latin typeface="Times New Roman"/>
                <a:ea typeface="Times New Roman"/>
                <a:cs typeface="Times New Roman"/>
                <a:sym typeface="Times New Roman"/>
              </a:rPr>
              <a:t>чащиеся выполняют все рекомендации, во время объяснений слушают и готовятся выполнять задания, после остановки прекращают немедленно все движения и броски эффект от тренировки гораздо выше. Дисциплина такой же навык как и умение кататься, который формируется тренером совместно с родителями с самого раннего возраста. На дисциплину влияет много факторов: готовность тренера к тренировке, квалификация, построение занятия и организация учащихся, количество тренеров и их взаимодействие, количество детей и их возраст.</a:t>
            </a:r>
            <a:endParaRPr sz="2000">
              <a:solidFill>
                <a:schemeClr val="dk1"/>
              </a:solidFill>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en-US" sz="2000">
                <a:solidFill>
                  <a:schemeClr val="dk1"/>
                </a:solidFill>
                <a:latin typeface="Times New Roman"/>
                <a:ea typeface="Times New Roman"/>
                <a:cs typeface="Times New Roman"/>
                <a:sym typeface="Times New Roman"/>
              </a:rPr>
              <a:t>Отсутствие дисциплины - это в первую очередь проблема тренера и свидетельство его низкой квалификации. Решать вопросы организации учащихся не просто, но это обязанность тренера.</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Тема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